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Marlęga" initials="AM" lastIdx="1" clrIdx="0">
    <p:extLst>
      <p:ext uri="{19B8F6BF-5375-455C-9EA6-DF929625EA0E}">
        <p15:presenceInfo xmlns:p15="http://schemas.microsoft.com/office/powerpoint/2012/main" userId="S-1-5-21-3618509139-1596696826-1760115575-19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45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105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9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EE0A8-C145-4EAD-AC27-070AD459608B}" type="datetimeFigureOut">
              <a:rPr lang="pl-PL" smtClean="0"/>
              <a:t>2019-08-30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D35B8-F799-4A9C-AEE3-48E2922702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5017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2019-08-30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8856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2019-08-30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3853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2019-08-30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359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2019-08-30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7043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2019-08-30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903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2019-08-30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865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2019-08-30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5576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2019-08-30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512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2019-08-30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7511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2019-08-30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5695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2019-08-30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2705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35E0A-B6D9-4C83-BB61-0B2A76B7DE89}" type="datetimeFigureOut">
              <a:rPr lang="pl-PL" smtClean="0"/>
              <a:pPr/>
              <a:t>2019-08-30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9961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60856" y="232670"/>
            <a:ext cx="8134349" cy="1118924"/>
          </a:xfrm>
        </p:spPr>
        <p:txBody>
          <a:bodyPr>
            <a:normAutofit/>
          </a:bodyPr>
          <a:lstStyle/>
          <a:p>
            <a:endParaRPr lang="pl-PL" sz="800" dirty="0"/>
          </a:p>
        </p:txBody>
      </p:sp>
      <p:sp>
        <p:nvSpPr>
          <p:cNvPr id="6" name="Prostokąt zaokrąglony 5"/>
          <p:cNvSpPr/>
          <p:nvPr/>
        </p:nvSpPr>
        <p:spPr>
          <a:xfrm>
            <a:off x="2029511" y="207405"/>
            <a:ext cx="6869925" cy="895257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BURMISTRZ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1090247" y="2086708"/>
            <a:ext cx="2159580" cy="55098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PIERWSZY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ZASTĘPCA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BURMISTRZA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9" name="Prostokąt zaokrąglony 8"/>
          <p:cNvSpPr/>
          <p:nvPr/>
        </p:nvSpPr>
        <p:spPr>
          <a:xfrm>
            <a:off x="3434862" y="2075935"/>
            <a:ext cx="2023410" cy="561757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DRUGI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ZASTĘPCA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BURMISTRZA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5704701" y="2081521"/>
            <a:ext cx="1981201" cy="55098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SEKRETARZ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2" name="Prostokąt zaokrąglony 11"/>
          <p:cNvSpPr/>
          <p:nvPr/>
        </p:nvSpPr>
        <p:spPr>
          <a:xfrm>
            <a:off x="7946419" y="2066558"/>
            <a:ext cx="1906035" cy="55098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SKARBNIK</a:t>
            </a:r>
            <a:endParaRPr lang="pl-PL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Prostokąt zaokrąglony 13"/>
          <p:cNvSpPr/>
          <p:nvPr/>
        </p:nvSpPr>
        <p:spPr>
          <a:xfrm>
            <a:off x="1424353" y="2826178"/>
            <a:ext cx="1553310" cy="634145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normAutofit fontScale="40000" lnSpcReduction="20000"/>
          </a:bodyPr>
          <a:lstStyle/>
          <a:p>
            <a:pPr algn="ctr"/>
            <a:r>
              <a:rPr lang="pl-PL" sz="1900" dirty="0" smtClean="0"/>
              <a:t>Wydział Gospodarki Nieruchomościami                        i Planowania Przestrzennego</a:t>
            </a:r>
          </a:p>
          <a:p>
            <a:pPr algn="ctr"/>
            <a:r>
              <a:rPr lang="pl-PL" sz="2300" b="1" dirty="0" smtClean="0"/>
              <a:t>GPP</a:t>
            </a:r>
            <a:endParaRPr lang="pl-PL" sz="2300" b="1" dirty="0"/>
          </a:p>
        </p:txBody>
      </p:sp>
      <p:sp>
        <p:nvSpPr>
          <p:cNvPr id="15" name="Prostokąt zaokrąglony 14"/>
          <p:cNvSpPr/>
          <p:nvPr/>
        </p:nvSpPr>
        <p:spPr>
          <a:xfrm>
            <a:off x="1416987" y="3671668"/>
            <a:ext cx="1553310" cy="616163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 smtClean="0"/>
              <a:t>Wydział Inwestycji </a:t>
            </a:r>
          </a:p>
          <a:p>
            <a:pPr algn="ctr"/>
            <a:r>
              <a:rPr lang="pl-PL" sz="900" b="1" dirty="0" smtClean="0"/>
              <a:t>WI</a:t>
            </a:r>
            <a:endParaRPr lang="pl-PL" sz="900" b="1" dirty="0"/>
          </a:p>
        </p:txBody>
      </p:sp>
      <p:sp>
        <p:nvSpPr>
          <p:cNvPr id="17" name="Prostokąt zaokrąglony 16"/>
          <p:cNvSpPr/>
          <p:nvPr/>
        </p:nvSpPr>
        <p:spPr>
          <a:xfrm>
            <a:off x="1424353" y="4474745"/>
            <a:ext cx="1553310" cy="610217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 smtClean="0"/>
              <a:t>Wydział Strategii i Funduszy Zewnętrznych</a:t>
            </a:r>
          </a:p>
          <a:p>
            <a:pPr algn="ctr"/>
            <a:r>
              <a:rPr lang="pl-PL" sz="900" b="1" dirty="0" smtClean="0"/>
              <a:t>SFZ</a:t>
            </a:r>
            <a:endParaRPr lang="pl-PL" sz="900" b="1" dirty="0"/>
          </a:p>
        </p:txBody>
      </p:sp>
      <p:sp>
        <p:nvSpPr>
          <p:cNvPr id="18" name="Prostokąt zaokrąglony 17"/>
          <p:cNvSpPr/>
          <p:nvPr/>
        </p:nvSpPr>
        <p:spPr>
          <a:xfrm>
            <a:off x="3748532" y="2812746"/>
            <a:ext cx="1531921" cy="647577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 smtClean="0"/>
              <a:t>Wydział Środowiska</a:t>
            </a:r>
          </a:p>
          <a:p>
            <a:pPr algn="ctr"/>
            <a:r>
              <a:rPr lang="pl-PL" sz="900" b="1" dirty="0" smtClean="0"/>
              <a:t>WŚR</a:t>
            </a:r>
            <a:endParaRPr lang="pl-PL" sz="900" b="1" dirty="0"/>
          </a:p>
        </p:txBody>
      </p:sp>
      <p:sp>
        <p:nvSpPr>
          <p:cNvPr id="19" name="Prostokąt zaokrąglony 18"/>
          <p:cNvSpPr/>
          <p:nvPr/>
        </p:nvSpPr>
        <p:spPr>
          <a:xfrm>
            <a:off x="3755127" y="3672392"/>
            <a:ext cx="1531922" cy="62891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 smtClean="0"/>
              <a:t>Wydział Gospodarki Komunalnej </a:t>
            </a:r>
          </a:p>
          <a:p>
            <a:pPr algn="ctr"/>
            <a:r>
              <a:rPr lang="pl-PL" sz="900" b="1" dirty="0" smtClean="0"/>
              <a:t>WGK</a:t>
            </a:r>
            <a:endParaRPr lang="pl-PL" sz="900" b="1" dirty="0"/>
          </a:p>
        </p:txBody>
      </p:sp>
      <p:sp>
        <p:nvSpPr>
          <p:cNvPr id="20" name="Prostokąt zaokrąglony 19"/>
          <p:cNvSpPr/>
          <p:nvPr/>
        </p:nvSpPr>
        <p:spPr>
          <a:xfrm>
            <a:off x="3755127" y="4470132"/>
            <a:ext cx="1531923" cy="610217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 smtClean="0"/>
              <a:t>Wydział Oświaty i Polityki Społecznej</a:t>
            </a:r>
          </a:p>
          <a:p>
            <a:pPr algn="ctr"/>
            <a:r>
              <a:rPr lang="pl-PL" sz="900" b="1" dirty="0" smtClean="0"/>
              <a:t>OS</a:t>
            </a:r>
            <a:endParaRPr lang="pl-PL" sz="900" b="1" dirty="0"/>
          </a:p>
        </p:txBody>
      </p:sp>
      <p:sp>
        <p:nvSpPr>
          <p:cNvPr id="21" name="Prostokąt zaokrąglony 20"/>
          <p:cNvSpPr/>
          <p:nvPr/>
        </p:nvSpPr>
        <p:spPr>
          <a:xfrm>
            <a:off x="6054811" y="2812746"/>
            <a:ext cx="1532238" cy="64757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 smtClean="0"/>
              <a:t>Wydział Organizacyjny</a:t>
            </a:r>
          </a:p>
          <a:p>
            <a:pPr algn="ctr"/>
            <a:r>
              <a:rPr lang="pl-PL" sz="900" b="1" dirty="0" smtClean="0"/>
              <a:t>ORG</a:t>
            </a:r>
            <a:endParaRPr lang="pl-PL" sz="900" b="1" dirty="0"/>
          </a:p>
        </p:txBody>
      </p:sp>
      <p:sp>
        <p:nvSpPr>
          <p:cNvPr id="22" name="Prostokąt zaokrąglony 21"/>
          <p:cNvSpPr/>
          <p:nvPr/>
        </p:nvSpPr>
        <p:spPr>
          <a:xfrm>
            <a:off x="6052341" y="3667357"/>
            <a:ext cx="1532238" cy="62891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 smtClean="0"/>
              <a:t>Wydział Spraw Obywatelskich</a:t>
            </a:r>
          </a:p>
          <a:p>
            <a:pPr algn="ctr"/>
            <a:r>
              <a:rPr lang="pl-PL" sz="900" b="1" dirty="0" smtClean="0"/>
              <a:t>WSO</a:t>
            </a:r>
            <a:endParaRPr lang="pl-PL" sz="900" b="1" dirty="0"/>
          </a:p>
        </p:txBody>
      </p:sp>
      <p:sp>
        <p:nvSpPr>
          <p:cNvPr id="23" name="Prostokąt zaokrąglony 22"/>
          <p:cNvSpPr/>
          <p:nvPr/>
        </p:nvSpPr>
        <p:spPr>
          <a:xfrm>
            <a:off x="6052953" y="4478821"/>
            <a:ext cx="1532237" cy="610217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 smtClean="0"/>
              <a:t>Urząd Stanu Cywilnego</a:t>
            </a:r>
          </a:p>
          <a:p>
            <a:pPr algn="ctr"/>
            <a:r>
              <a:rPr lang="pl-PL" sz="900" b="1" dirty="0" smtClean="0"/>
              <a:t>USC</a:t>
            </a:r>
            <a:endParaRPr lang="pl-PL" sz="900" b="1" dirty="0"/>
          </a:p>
        </p:txBody>
      </p:sp>
      <p:sp>
        <p:nvSpPr>
          <p:cNvPr id="24" name="Prostokąt zaokrąglony 23"/>
          <p:cNvSpPr/>
          <p:nvPr/>
        </p:nvSpPr>
        <p:spPr>
          <a:xfrm>
            <a:off x="8377880" y="2812746"/>
            <a:ext cx="1474573" cy="647577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 smtClean="0"/>
              <a:t>Widział Budżetu i Finansów </a:t>
            </a:r>
          </a:p>
          <a:p>
            <a:pPr algn="ctr"/>
            <a:r>
              <a:rPr lang="pl-PL" sz="900" b="1" dirty="0" smtClean="0"/>
              <a:t>BFN</a:t>
            </a:r>
            <a:endParaRPr lang="pl-PL" sz="900" b="1" dirty="0"/>
          </a:p>
        </p:txBody>
      </p:sp>
      <p:sp>
        <p:nvSpPr>
          <p:cNvPr id="25" name="Prostokąt zaokrąglony 24"/>
          <p:cNvSpPr/>
          <p:nvPr/>
        </p:nvSpPr>
        <p:spPr>
          <a:xfrm>
            <a:off x="3755127" y="5267808"/>
            <a:ext cx="1531923" cy="64982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 smtClean="0"/>
              <a:t>Wydział Komunikacji Społecznej i Medialnej</a:t>
            </a:r>
          </a:p>
          <a:p>
            <a:pPr algn="ctr"/>
            <a:r>
              <a:rPr lang="pl-PL" sz="900" b="1" dirty="0" smtClean="0"/>
              <a:t>KSM</a:t>
            </a:r>
            <a:endParaRPr lang="pl-PL" sz="900" b="1" dirty="0"/>
          </a:p>
        </p:txBody>
      </p:sp>
      <p:cxnSp>
        <p:nvCxnSpPr>
          <p:cNvPr id="51" name="Łącznik prosty 50"/>
          <p:cNvCxnSpPr/>
          <p:nvPr/>
        </p:nvCxnSpPr>
        <p:spPr>
          <a:xfrm flipH="1">
            <a:off x="1259394" y="2637692"/>
            <a:ext cx="997" cy="2957064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Łącznik prosty 53"/>
          <p:cNvCxnSpPr/>
          <p:nvPr/>
        </p:nvCxnSpPr>
        <p:spPr>
          <a:xfrm>
            <a:off x="3591697" y="2638352"/>
            <a:ext cx="0" cy="2984812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Łącznik prosty 55"/>
          <p:cNvCxnSpPr/>
          <p:nvPr/>
        </p:nvCxnSpPr>
        <p:spPr>
          <a:xfrm flipH="1">
            <a:off x="5874673" y="2637692"/>
            <a:ext cx="7143" cy="2204401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Łącznik prosty 59"/>
          <p:cNvCxnSpPr/>
          <p:nvPr/>
        </p:nvCxnSpPr>
        <p:spPr>
          <a:xfrm>
            <a:off x="8221362" y="2637692"/>
            <a:ext cx="0" cy="5174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Łącznik prosty 63"/>
          <p:cNvCxnSpPr>
            <a:endCxn id="14" idx="1"/>
          </p:cNvCxnSpPr>
          <p:nvPr/>
        </p:nvCxnSpPr>
        <p:spPr>
          <a:xfrm>
            <a:off x="1260232" y="3142378"/>
            <a:ext cx="164121" cy="873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Łącznik prosty 65"/>
          <p:cNvCxnSpPr>
            <a:endCxn id="15" idx="1"/>
          </p:cNvCxnSpPr>
          <p:nvPr/>
        </p:nvCxnSpPr>
        <p:spPr>
          <a:xfrm>
            <a:off x="1252866" y="3979749"/>
            <a:ext cx="164121" cy="1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Łącznik prosty 67"/>
          <p:cNvCxnSpPr/>
          <p:nvPr/>
        </p:nvCxnSpPr>
        <p:spPr>
          <a:xfrm>
            <a:off x="1260232" y="4786184"/>
            <a:ext cx="156835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Łącznik prosty 70"/>
          <p:cNvCxnSpPr/>
          <p:nvPr/>
        </p:nvCxnSpPr>
        <p:spPr>
          <a:xfrm>
            <a:off x="3591697" y="3136534"/>
            <a:ext cx="156833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Łącznik prosty 72"/>
          <p:cNvCxnSpPr/>
          <p:nvPr/>
        </p:nvCxnSpPr>
        <p:spPr>
          <a:xfrm>
            <a:off x="3591697" y="3996011"/>
            <a:ext cx="156833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Łącznik prosty 74"/>
          <p:cNvCxnSpPr>
            <a:endCxn id="20" idx="1"/>
          </p:cNvCxnSpPr>
          <p:nvPr/>
        </p:nvCxnSpPr>
        <p:spPr>
          <a:xfrm>
            <a:off x="3598293" y="4773261"/>
            <a:ext cx="156834" cy="198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Łącznik prosty 81"/>
          <p:cNvCxnSpPr/>
          <p:nvPr/>
        </p:nvCxnSpPr>
        <p:spPr>
          <a:xfrm>
            <a:off x="3591697" y="5623164"/>
            <a:ext cx="156833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Łącznik prosty 92"/>
          <p:cNvCxnSpPr>
            <a:stCxn id="21" idx="1"/>
          </p:cNvCxnSpPr>
          <p:nvPr/>
        </p:nvCxnSpPr>
        <p:spPr>
          <a:xfrm flipH="1" flipV="1">
            <a:off x="5890054" y="3135874"/>
            <a:ext cx="164757" cy="661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Łącznik prosty 94"/>
          <p:cNvCxnSpPr>
            <a:stCxn id="22" idx="1"/>
          </p:cNvCxnSpPr>
          <p:nvPr/>
        </p:nvCxnSpPr>
        <p:spPr>
          <a:xfrm flipH="1">
            <a:off x="5887584" y="3981812"/>
            <a:ext cx="16475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Łącznik prosty 96"/>
          <p:cNvCxnSpPr/>
          <p:nvPr/>
        </p:nvCxnSpPr>
        <p:spPr>
          <a:xfrm>
            <a:off x="5881816" y="4846671"/>
            <a:ext cx="172995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Łącznik prosty 102"/>
          <p:cNvCxnSpPr/>
          <p:nvPr/>
        </p:nvCxnSpPr>
        <p:spPr>
          <a:xfrm>
            <a:off x="8221362" y="3155092"/>
            <a:ext cx="15651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Łącznik prosty 104"/>
          <p:cNvCxnSpPr/>
          <p:nvPr/>
        </p:nvCxnSpPr>
        <p:spPr>
          <a:xfrm>
            <a:off x="5458272" y="1102662"/>
            <a:ext cx="0" cy="727651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Łącznik prosty 106"/>
          <p:cNvCxnSpPr/>
          <p:nvPr/>
        </p:nvCxnSpPr>
        <p:spPr>
          <a:xfrm flipV="1">
            <a:off x="2029511" y="1825626"/>
            <a:ext cx="4444" cy="261082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Łącznik prosty 110"/>
          <p:cNvCxnSpPr>
            <a:stCxn id="9" idx="0"/>
          </p:cNvCxnSpPr>
          <p:nvPr/>
        </p:nvCxnSpPr>
        <p:spPr>
          <a:xfrm flipV="1">
            <a:off x="4446567" y="1825624"/>
            <a:ext cx="1074" cy="250311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Łącznik prosty 112"/>
          <p:cNvCxnSpPr/>
          <p:nvPr/>
        </p:nvCxnSpPr>
        <p:spPr>
          <a:xfrm flipV="1">
            <a:off x="6664411" y="1825625"/>
            <a:ext cx="0" cy="240933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Łącznik prosty 116"/>
          <p:cNvCxnSpPr>
            <a:stCxn id="12" idx="0"/>
          </p:cNvCxnSpPr>
          <p:nvPr/>
        </p:nvCxnSpPr>
        <p:spPr>
          <a:xfrm flipH="1" flipV="1">
            <a:off x="8899436" y="1830313"/>
            <a:ext cx="1" cy="23624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Łącznik prosty 118"/>
          <p:cNvCxnSpPr/>
          <p:nvPr/>
        </p:nvCxnSpPr>
        <p:spPr>
          <a:xfrm>
            <a:off x="2033955" y="1825625"/>
            <a:ext cx="6920575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Łącznik prosty 122"/>
          <p:cNvCxnSpPr/>
          <p:nvPr/>
        </p:nvCxnSpPr>
        <p:spPr>
          <a:xfrm flipV="1">
            <a:off x="8377880" y="1825624"/>
            <a:ext cx="1622855" cy="2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Łącznik prosty 124"/>
          <p:cNvCxnSpPr/>
          <p:nvPr/>
        </p:nvCxnSpPr>
        <p:spPr>
          <a:xfrm>
            <a:off x="10004338" y="1806479"/>
            <a:ext cx="0" cy="3084571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7" name="Prostokąt zaokrąglony 126"/>
          <p:cNvSpPr/>
          <p:nvPr/>
        </p:nvSpPr>
        <p:spPr>
          <a:xfrm>
            <a:off x="10268461" y="2336809"/>
            <a:ext cx="1058565" cy="62881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 smtClean="0"/>
              <a:t>Audytor Wewnętrzny</a:t>
            </a:r>
          </a:p>
          <a:p>
            <a:pPr algn="ctr"/>
            <a:r>
              <a:rPr lang="pl-PL" sz="900" b="1" dirty="0" smtClean="0"/>
              <a:t>AW</a:t>
            </a:r>
            <a:endParaRPr lang="pl-PL" sz="900" b="1" dirty="0"/>
          </a:p>
        </p:txBody>
      </p:sp>
      <p:sp>
        <p:nvSpPr>
          <p:cNvPr id="128" name="Prostokąt zaokrąglony 127"/>
          <p:cNvSpPr/>
          <p:nvPr/>
        </p:nvSpPr>
        <p:spPr>
          <a:xfrm>
            <a:off x="10278113" y="3306445"/>
            <a:ext cx="1058564" cy="98541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 smtClean="0"/>
              <a:t>Inspektor Zarządzania Kryzysowego, Spraw Obronnych                i Obrony Cywilnej</a:t>
            </a:r>
          </a:p>
          <a:p>
            <a:pPr algn="ctr"/>
            <a:r>
              <a:rPr lang="pl-PL" sz="900" b="1" dirty="0" smtClean="0"/>
              <a:t>OC</a:t>
            </a:r>
            <a:endParaRPr lang="pl-PL" sz="900" b="1" dirty="0"/>
          </a:p>
        </p:txBody>
      </p:sp>
      <p:sp>
        <p:nvSpPr>
          <p:cNvPr id="129" name="Prostokąt zaokrąglony 128"/>
          <p:cNvSpPr/>
          <p:nvPr/>
        </p:nvSpPr>
        <p:spPr>
          <a:xfrm>
            <a:off x="1424353" y="5271877"/>
            <a:ext cx="1543881" cy="64575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 smtClean="0"/>
              <a:t>Główny Specjalista ds. Architektury – Architekt Miejski</a:t>
            </a:r>
          </a:p>
          <a:p>
            <a:pPr algn="ctr"/>
            <a:r>
              <a:rPr lang="pl-PL" sz="900" b="1" dirty="0" smtClean="0"/>
              <a:t>AM</a:t>
            </a:r>
            <a:endParaRPr lang="pl-PL" sz="900" b="1" dirty="0"/>
          </a:p>
        </p:txBody>
      </p:sp>
      <p:sp>
        <p:nvSpPr>
          <p:cNvPr id="130" name="Prostokąt zaokrąglony 129"/>
          <p:cNvSpPr/>
          <p:nvPr/>
        </p:nvSpPr>
        <p:spPr>
          <a:xfrm>
            <a:off x="10282882" y="4626909"/>
            <a:ext cx="1044144" cy="5529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 smtClean="0"/>
              <a:t>Straż Miejska</a:t>
            </a:r>
          </a:p>
          <a:p>
            <a:pPr algn="ctr"/>
            <a:r>
              <a:rPr lang="pl-PL" sz="900" b="1" dirty="0" smtClean="0"/>
              <a:t>SM</a:t>
            </a:r>
            <a:endParaRPr lang="pl-PL" sz="900" b="1" dirty="0"/>
          </a:p>
        </p:txBody>
      </p:sp>
      <p:cxnSp>
        <p:nvCxnSpPr>
          <p:cNvPr id="156" name="Łącznik prosty 155"/>
          <p:cNvCxnSpPr>
            <a:endCxn id="127" idx="1"/>
          </p:cNvCxnSpPr>
          <p:nvPr/>
        </p:nvCxnSpPr>
        <p:spPr>
          <a:xfrm>
            <a:off x="10007944" y="2651215"/>
            <a:ext cx="260517" cy="1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Łącznik prosty 161"/>
          <p:cNvCxnSpPr/>
          <p:nvPr/>
        </p:nvCxnSpPr>
        <p:spPr>
          <a:xfrm>
            <a:off x="10004338" y="3799150"/>
            <a:ext cx="26772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Łącznik prosty 174"/>
          <p:cNvCxnSpPr>
            <a:stCxn id="130" idx="1"/>
          </p:cNvCxnSpPr>
          <p:nvPr/>
        </p:nvCxnSpPr>
        <p:spPr>
          <a:xfrm flipH="1" flipV="1">
            <a:off x="10000736" y="4901145"/>
            <a:ext cx="282146" cy="222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Łącznik prosty 179"/>
          <p:cNvCxnSpPr/>
          <p:nvPr/>
        </p:nvCxnSpPr>
        <p:spPr>
          <a:xfrm>
            <a:off x="10000735" y="4891050"/>
            <a:ext cx="5532" cy="1684732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2" name="Łącznik prosty 181"/>
          <p:cNvCxnSpPr/>
          <p:nvPr/>
        </p:nvCxnSpPr>
        <p:spPr>
          <a:xfrm flipH="1">
            <a:off x="2009016" y="6158655"/>
            <a:ext cx="7991719" cy="30799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3" name="Prostokąt zaokrąglony 182"/>
          <p:cNvSpPr/>
          <p:nvPr/>
        </p:nvSpPr>
        <p:spPr>
          <a:xfrm>
            <a:off x="1629594" y="6400799"/>
            <a:ext cx="761028" cy="2024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 smtClean="0"/>
              <a:t>MOPS</a:t>
            </a:r>
            <a:endParaRPr lang="pl-PL" sz="800" dirty="0"/>
          </a:p>
        </p:txBody>
      </p:sp>
      <p:sp>
        <p:nvSpPr>
          <p:cNvPr id="184" name="Prostokąt zaokrąglony 183"/>
          <p:cNvSpPr/>
          <p:nvPr/>
        </p:nvSpPr>
        <p:spPr>
          <a:xfrm>
            <a:off x="2559299" y="6409425"/>
            <a:ext cx="819509" cy="1938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 smtClean="0"/>
              <a:t>MDK</a:t>
            </a:r>
            <a:endParaRPr lang="pl-PL" sz="800" dirty="0"/>
          </a:p>
        </p:txBody>
      </p:sp>
      <p:sp>
        <p:nvSpPr>
          <p:cNvPr id="185" name="Prostokąt zaokrąglony 184"/>
          <p:cNvSpPr/>
          <p:nvPr/>
        </p:nvSpPr>
        <p:spPr>
          <a:xfrm>
            <a:off x="3552526" y="6418910"/>
            <a:ext cx="750498" cy="18435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 smtClean="0"/>
              <a:t>MUZEUM</a:t>
            </a:r>
            <a:endParaRPr lang="pl-PL" sz="800" dirty="0"/>
          </a:p>
        </p:txBody>
      </p:sp>
      <p:sp>
        <p:nvSpPr>
          <p:cNvPr id="186" name="Prostokąt zaokrąglony 185"/>
          <p:cNvSpPr/>
          <p:nvPr/>
        </p:nvSpPr>
        <p:spPr>
          <a:xfrm>
            <a:off x="4469707" y="6418052"/>
            <a:ext cx="835363" cy="18603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 smtClean="0"/>
              <a:t>BIBLIOTEKA</a:t>
            </a:r>
            <a:endParaRPr lang="pl-PL" sz="800" dirty="0"/>
          </a:p>
        </p:txBody>
      </p:sp>
      <p:sp>
        <p:nvSpPr>
          <p:cNvPr id="187" name="Prostokąt zaokrąglony 186"/>
          <p:cNvSpPr/>
          <p:nvPr/>
        </p:nvSpPr>
        <p:spPr>
          <a:xfrm>
            <a:off x="5476394" y="6426678"/>
            <a:ext cx="741213" cy="1774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 smtClean="0"/>
              <a:t>CUW</a:t>
            </a:r>
            <a:endParaRPr lang="pl-PL" sz="800" dirty="0"/>
          </a:p>
        </p:txBody>
      </p:sp>
      <p:sp>
        <p:nvSpPr>
          <p:cNvPr id="188" name="Prostokąt zaokrąglony 187"/>
          <p:cNvSpPr/>
          <p:nvPr/>
        </p:nvSpPr>
        <p:spPr>
          <a:xfrm>
            <a:off x="6390860" y="6426678"/>
            <a:ext cx="733245" cy="1774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 smtClean="0"/>
              <a:t>MOSiR</a:t>
            </a:r>
            <a:endParaRPr lang="pl-PL" sz="800" dirty="0"/>
          </a:p>
        </p:txBody>
      </p:sp>
      <p:sp>
        <p:nvSpPr>
          <p:cNvPr id="189" name="Prostokąt zaokrąglony 188"/>
          <p:cNvSpPr/>
          <p:nvPr/>
        </p:nvSpPr>
        <p:spPr>
          <a:xfrm>
            <a:off x="7258765" y="6426678"/>
            <a:ext cx="1059951" cy="17856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 smtClean="0"/>
              <a:t>MIEJSKI ŻŁOBEK</a:t>
            </a:r>
            <a:endParaRPr lang="pl-PL" sz="800" dirty="0"/>
          </a:p>
        </p:txBody>
      </p:sp>
      <p:sp>
        <p:nvSpPr>
          <p:cNvPr id="190" name="Prostokąt zaokrąglony 189"/>
          <p:cNvSpPr/>
          <p:nvPr/>
        </p:nvSpPr>
        <p:spPr>
          <a:xfrm>
            <a:off x="8517255" y="6256740"/>
            <a:ext cx="1267259" cy="17031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 smtClean="0"/>
              <a:t>PLACÓWKI OŚWIATOWE</a:t>
            </a:r>
            <a:endParaRPr lang="pl-PL" sz="800" dirty="0"/>
          </a:p>
        </p:txBody>
      </p:sp>
      <p:sp>
        <p:nvSpPr>
          <p:cNvPr id="192" name="Prostokąt zaokrąglony 191"/>
          <p:cNvSpPr/>
          <p:nvPr/>
        </p:nvSpPr>
        <p:spPr>
          <a:xfrm>
            <a:off x="8507603" y="6497038"/>
            <a:ext cx="1281032" cy="15748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 smtClean="0"/>
              <a:t>SPÓŁKI KOMUNALNE</a:t>
            </a:r>
            <a:endParaRPr lang="pl-PL" sz="800" dirty="0"/>
          </a:p>
        </p:txBody>
      </p:sp>
      <p:cxnSp>
        <p:nvCxnSpPr>
          <p:cNvPr id="195" name="Łącznik prosty 194"/>
          <p:cNvCxnSpPr/>
          <p:nvPr/>
        </p:nvCxnSpPr>
        <p:spPr>
          <a:xfrm flipH="1" flipV="1">
            <a:off x="9995205" y="6170976"/>
            <a:ext cx="5530" cy="553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8" name="Łącznik prosty 197"/>
          <p:cNvCxnSpPr>
            <a:stCxn id="190" idx="3"/>
          </p:cNvCxnSpPr>
          <p:nvPr/>
        </p:nvCxnSpPr>
        <p:spPr>
          <a:xfrm flipV="1">
            <a:off x="9784514" y="6339992"/>
            <a:ext cx="221752" cy="1905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0" name="Łącznik prosty 199"/>
          <p:cNvCxnSpPr>
            <a:endCxn id="192" idx="3"/>
          </p:cNvCxnSpPr>
          <p:nvPr/>
        </p:nvCxnSpPr>
        <p:spPr>
          <a:xfrm flipH="1" flipV="1">
            <a:off x="9788635" y="6575783"/>
            <a:ext cx="212100" cy="1809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2" name="Łącznik prosty 201"/>
          <p:cNvCxnSpPr/>
          <p:nvPr/>
        </p:nvCxnSpPr>
        <p:spPr>
          <a:xfrm>
            <a:off x="7733177" y="6227045"/>
            <a:ext cx="2724" cy="232401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4" name="Łącznik prosty 203"/>
          <p:cNvCxnSpPr>
            <a:endCxn id="188" idx="0"/>
          </p:cNvCxnSpPr>
          <p:nvPr/>
        </p:nvCxnSpPr>
        <p:spPr>
          <a:xfrm>
            <a:off x="6757483" y="6219645"/>
            <a:ext cx="0" cy="207033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8" name="Łącznik prosty 207"/>
          <p:cNvCxnSpPr/>
          <p:nvPr/>
        </p:nvCxnSpPr>
        <p:spPr>
          <a:xfrm>
            <a:off x="5858258" y="6219645"/>
            <a:ext cx="1" cy="241539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" name="Łącznik prosty 213"/>
          <p:cNvCxnSpPr/>
          <p:nvPr/>
        </p:nvCxnSpPr>
        <p:spPr>
          <a:xfrm>
            <a:off x="4872320" y="6213216"/>
            <a:ext cx="821" cy="181074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8" name="Łącznik prosty 217"/>
          <p:cNvCxnSpPr>
            <a:endCxn id="185" idx="0"/>
          </p:cNvCxnSpPr>
          <p:nvPr/>
        </p:nvCxnSpPr>
        <p:spPr>
          <a:xfrm>
            <a:off x="3927775" y="6219645"/>
            <a:ext cx="0" cy="199265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0" name="Łącznik prosty 219"/>
          <p:cNvCxnSpPr>
            <a:endCxn id="183" idx="0"/>
          </p:cNvCxnSpPr>
          <p:nvPr/>
        </p:nvCxnSpPr>
        <p:spPr>
          <a:xfrm>
            <a:off x="2009016" y="6187738"/>
            <a:ext cx="1092" cy="213061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6" name="Łącznik prosty 225"/>
          <p:cNvCxnSpPr>
            <a:stCxn id="184" idx="0"/>
          </p:cNvCxnSpPr>
          <p:nvPr/>
        </p:nvCxnSpPr>
        <p:spPr>
          <a:xfrm flipH="1" flipV="1">
            <a:off x="2968233" y="6170976"/>
            <a:ext cx="821" cy="238449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Łącznik prosty 228"/>
          <p:cNvCxnSpPr/>
          <p:nvPr/>
        </p:nvCxnSpPr>
        <p:spPr>
          <a:xfrm flipH="1" flipV="1">
            <a:off x="1006873" y="6029933"/>
            <a:ext cx="8910488" cy="8626"/>
          </a:xfrm>
          <a:prstGeom prst="line">
            <a:avLst/>
          </a:prstGeom>
          <a:ln w="19050">
            <a:solidFill>
              <a:schemeClr val="accent1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4" name="Łącznik prosty 233"/>
          <p:cNvCxnSpPr/>
          <p:nvPr/>
        </p:nvCxnSpPr>
        <p:spPr>
          <a:xfrm flipH="1" flipV="1">
            <a:off x="1006873" y="5968507"/>
            <a:ext cx="8910488" cy="10553"/>
          </a:xfrm>
          <a:prstGeom prst="line">
            <a:avLst/>
          </a:prstGeom>
          <a:ln w="19050">
            <a:solidFill>
              <a:schemeClr val="accent1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Łącznik prosty 7"/>
          <p:cNvCxnSpPr>
            <a:endCxn id="129" idx="1"/>
          </p:cNvCxnSpPr>
          <p:nvPr/>
        </p:nvCxnSpPr>
        <p:spPr>
          <a:xfrm>
            <a:off x="1259394" y="5594756"/>
            <a:ext cx="164959" cy="0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pole tekstowe 3"/>
          <p:cNvSpPr txBox="1"/>
          <p:nvPr/>
        </p:nvSpPr>
        <p:spPr>
          <a:xfrm>
            <a:off x="10198443" y="304800"/>
            <a:ext cx="1581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000" dirty="0">
                <a:solidFill>
                  <a:prstClr val="black"/>
                </a:solidFill>
              </a:rPr>
              <a:t>Załącznik do Zarządzenia  nr </a:t>
            </a:r>
            <a:r>
              <a:rPr lang="pl-PL" sz="1000" dirty="0" smtClean="0">
                <a:solidFill>
                  <a:prstClr val="black"/>
                </a:solidFill>
              </a:rPr>
              <a:t>173 </a:t>
            </a:r>
            <a:r>
              <a:rPr lang="pl-PL" sz="1000" dirty="0" smtClean="0">
                <a:solidFill>
                  <a:prstClr val="black"/>
                </a:solidFill>
              </a:rPr>
              <a:t>/2019 </a:t>
            </a:r>
            <a:r>
              <a:rPr lang="pl-PL" sz="1000" dirty="0">
                <a:solidFill>
                  <a:prstClr val="black"/>
                </a:solidFill>
              </a:rPr>
              <a:t>Burmistrza Miasta Mława  z dnia </a:t>
            </a:r>
            <a:r>
              <a:rPr lang="pl-PL" sz="1000">
                <a:solidFill>
                  <a:prstClr val="black"/>
                </a:solidFill>
              </a:rPr>
              <a:t/>
            </a:r>
            <a:br>
              <a:rPr lang="pl-PL" sz="1000">
                <a:solidFill>
                  <a:prstClr val="black"/>
                </a:solidFill>
              </a:rPr>
            </a:br>
            <a:r>
              <a:rPr lang="pl-PL" sz="1000" smtClean="0">
                <a:solidFill>
                  <a:prstClr val="black"/>
                </a:solidFill>
              </a:rPr>
              <a:t>27 sierpnia </a:t>
            </a:r>
            <a:r>
              <a:rPr lang="pl-PL" sz="1000" dirty="0" smtClean="0">
                <a:solidFill>
                  <a:prstClr val="black"/>
                </a:solidFill>
              </a:rPr>
              <a:t>2019 </a:t>
            </a:r>
            <a:r>
              <a:rPr lang="pl-PL" sz="1000" dirty="0">
                <a:solidFill>
                  <a:prstClr val="black"/>
                </a:solidFill>
              </a:rPr>
              <a:t>r. </a:t>
            </a:r>
          </a:p>
        </p:txBody>
      </p:sp>
    </p:spTree>
    <p:extLst>
      <p:ext uri="{BB962C8B-B14F-4D97-AF65-F5344CB8AC3E}">
        <p14:creationId xmlns:p14="http://schemas.microsoft.com/office/powerpoint/2010/main" val="1583223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808</TotalTime>
  <Words>109</Words>
  <Application>Microsoft Office PowerPoint</Application>
  <PresentationFormat>Panoramiczny</PresentationFormat>
  <Paragraphs>45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Magdalena Cecelska</dc:creator>
  <cp:lastModifiedBy>Anna Marlęga</cp:lastModifiedBy>
  <cp:revision>95</cp:revision>
  <cp:lastPrinted>2019-08-13T10:01:16Z</cp:lastPrinted>
  <dcterms:created xsi:type="dcterms:W3CDTF">2017-01-24T12:13:09Z</dcterms:created>
  <dcterms:modified xsi:type="dcterms:W3CDTF">2019-08-30T11:48:37Z</dcterms:modified>
</cp:coreProperties>
</file>