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Marlęga" initials="AM" lastIdx="2" clrIdx="0">
    <p:extLst>
      <p:ext uri="{19B8F6BF-5375-455C-9EA6-DF929625EA0E}">
        <p15:presenceInfo xmlns:p15="http://schemas.microsoft.com/office/powerpoint/2012/main" userId="S-1-5-21-3618509139-1596696826-1760115575-19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0045" autoAdjust="0"/>
    <p:restoredTop sz="94660" autoAdjust="0"/>
  </p:normalViewPr>
  <p:slideViewPr>
    <p:cSldViewPr snapToGrid="0">
      <p:cViewPr varScale="1">
        <p:scale>
          <a:sx n="113" d="100"/>
          <a:sy n="113" d="100"/>
        </p:scale>
        <p:origin x="1152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9688" y="2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3EE0A8-C145-4EAD-AC27-070AD459608B}" type="datetimeFigureOut">
              <a:rPr lang="pl-PL" smtClean="0"/>
              <a:pPr/>
              <a:t>30.08.2024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450" y="4777613"/>
            <a:ext cx="5438775" cy="3907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244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9688" y="9428244"/>
            <a:ext cx="2946400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ED35B8-F799-4A9C-AEE3-48E2922702D4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5017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5E0A-B6D9-4C83-BB61-0B2A76B7DE89}" type="datetimeFigureOut">
              <a:rPr lang="pl-PL" smtClean="0"/>
              <a:pPr/>
              <a:t>30.08.2024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786E-5734-4FA7-90BF-AFCB179608C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38856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5E0A-B6D9-4C83-BB61-0B2A76B7DE89}" type="datetimeFigureOut">
              <a:rPr lang="pl-PL" smtClean="0"/>
              <a:pPr/>
              <a:t>30.08.2024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786E-5734-4FA7-90BF-AFCB179608C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93853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5E0A-B6D9-4C83-BB61-0B2A76B7DE89}" type="datetimeFigureOut">
              <a:rPr lang="pl-PL" smtClean="0"/>
              <a:pPr/>
              <a:t>30.08.2024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786E-5734-4FA7-90BF-AFCB179608C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73593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5E0A-B6D9-4C83-BB61-0B2A76B7DE89}" type="datetimeFigureOut">
              <a:rPr lang="pl-PL" smtClean="0"/>
              <a:pPr/>
              <a:t>30.08.2024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786E-5734-4FA7-90BF-AFCB179608C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67043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5E0A-B6D9-4C83-BB61-0B2A76B7DE89}" type="datetimeFigureOut">
              <a:rPr lang="pl-PL" smtClean="0"/>
              <a:pPr/>
              <a:t>30.08.2024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786E-5734-4FA7-90BF-AFCB179608C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903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5E0A-B6D9-4C83-BB61-0B2A76B7DE89}" type="datetimeFigureOut">
              <a:rPr lang="pl-PL" smtClean="0"/>
              <a:pPr/>
              <a:t>30.08.2024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786E-5734-4FA7-90BF-AFCB179608C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865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5E0A-B6D9-4C83-BB61-0B2A76B7DE89}" type="datetimeFigureOut">
              <a:rPr lang="pl-PL" smtClean="0"/>
              <a:pPr/>
              <a:t>30.08.2024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786E-5734-4FA7-90BF-AFCB179608C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35576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5E0A-B6D9-4C83-BB61-0B2A76B7DE89}" type="datetimeFigureOut">
              <a:rPr lang="pl-PL" smtClean="0"/>
              <a:pPr/>
              <a:t>30.08.2024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786E-5734-4FA7-90BF-AFCB179608C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5512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5E0A-B6D9-4C83-BB61-0B2A76B7DE89}" type="datetimeFigureOut">
              <a:rPr lang="pl-PL" smtClean="0"/>
              <a:pPr/>
              <a:t>30.08.2024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786E-5734-4FA7-90BF-AFCB179608C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7511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5E0A-B6D9-4C83-BB61-0B2A76B7DE89}" type="datetimeFigureOut">
              <a:rPr lang="pl-PL" smtClean="0"/>
              <a:pPr/>
              <a:t>30.08.2024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786E-5734-4FA7-90BF-AFCB179608C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15695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35E0A-B6D9-4C83-BB61-0B2A76B7DE89}" type="datetimeFigureOut">
              <a:rPr lang="pl-PL" smtClean="0"/>
              <a:pPr/>
              <a:t>30.08.2024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786E-5734-4FA7-90BF-AFCB179608C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92705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35E0A-B6D9-4C83-BB61-0B2A76B7DE89}" type="datetimeFigureOut">
              <a:rPr lang="pl-PL" smtClean="0"/>
              <a:pPr/>
              <a:t>30.08.2024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C786E-5734-4FA7-90BF-AFCB179608C9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69961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60856" y="232670"/>
            <a:ext cx="8134349" cy="1118924"/>
          </a:xfrm>
        </p:spPr>
        <p:txBody>
          <a:bodyPr>
            <a:normAutofit/>
          </a:bodyPr>
          <a:lstStyle/>
          <a:p>
            <a:endParaRPr lang="pl-PL" sz="800" dirty="0"/>
          </a:p>
        </p:txBody>
      </p:sp>
      <p:sp>
        <p:nvSpPr>
          <p:cNvPr id="6" name="Prostokąt zaokrąglony 5"/>
          <p:cNvSpPr/>
          <p:nvPr/>
        </p:nvSpPr>
        <p:spPr>
          <a:xfrm>
            <a:off x="2865015" y="225599"/>
            <a:ext cx="6216760" cy="895257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BURMISTRZ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7" name="Prostokąt zaokrąglony 6"/>
          <p:cNvSpPr/>
          <p:nvPr/>
        </p:nvSpPr>
        <p:spPr>
          <a:xfrm>
            <a:off x="1090248" y="2086708"/>
            <a:ext cx="1763706" cy="491723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 ZASTĘPCA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BURMISTRZA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0" name="Prostokąt zaokrąglony 9"/>
          <p:cNvSpPr/>
          <p:nvPr/>
        </p:nvSpPr>
        <p:spPr>
          <a:xfrm>
            <a:off x="5418477" y="2077548"/>
            <a:ext cx="1818958" cy="516181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SEKRETARZ</a:t>
            </a:r>
            <a:endParaRPr lang="pl-PL" dirty="0">
              <a:solidFill>
                <a:schemeClr val="bg1"/>
              </a:solidFill>
            </a:endParaRPr>
          </a:p>
        </p:txBody>
      </p:sp>
      <p:sp>
        <p:nvSpPr>
          <p:cNvPr id="12" name="Prostokąt zaokrąglony 11"/>
          <p:cNvSpPr/>
          <p:nvPr/>
        </p:nvSpPr>
        <p:spPr>
          <a:xfrm>
            <a:off x="7598891" y="2064890"/>
            <a:ext cx="1818958" cy="520247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SKARBNIK</a:t>
            </a:r>
          </a:p>
        </p:txBody>
      </p:sp>
      <p:sp>
        <p:nvSpPr>
          <p:cNvPr id="14" name="Prostokąt zaokrąglony 13"/>
          <p:cNvSpPr/>
          <p:nvPr/>
        </p:nvSpPr>
        <p:spPr>
          <a:xfrm>
            <a:off x="1265907" y="2739032"/>
            <a:ext cx="1455299" cy="627179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pPr algn="ctr"/>
            <a:r>
              <a:rPr lang="pl-PL" sz="800" dirty="0"/>
              <a:t>Wydział Gospodarki Nieruchomościami i Planowania Przestrzennego</a:t>
            </a:r>
          </a:p>
          <a:p>
            <a:pPr algn="ctr"/>
            <a:r>
              <a:rPr lang="pl-PL" sz="900" b="1" dirty="0"/>
              <a:t>GPP</a:t>
            </a:r>
          </a:p>
        </p:txBody>
      </p:sp>
      <p:sp>
        <p:nvSpPr>
          <p:cNvPr id="15" name="Prostokąt zaokrąglony 14"/>
          <p:cNvSpPr/>
          <p:nvPr/>
        </p:nvSpPr>
        <p:spPr>
          <a:xfrm>
            <a:off x="1282285" y="3550556"/>
            <a:ext cx="1438922" cy="627179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800" dirty="0"/>
              <a:t>Wydział Inwestycji</a:t>
            </a:r>
          </a:p>
          <a:p>
            <a:pPr algn="ctr"/>
            <a:r>
              <a:rPr lang="pl-PL" sz="900" b="1" dirty="0"/>
              <a:t>WI</a:t>
            </a:r>
          </a:p>
        </p:txBody>
      </p:sp>
      <p:sp>
        <p:nvSpPr>
          <p:cNvPr id="21" name="Prostokąt zaokrąglony 20"/>
          <p:cNvSpPr/>
          <p:nvPr/>
        </p:nvSpPr>
        <p:spPr>
          <a:xfrm>
            <a:off x="5561536" y="2732065"/>
            <a:ext cx="1532238" cy="632975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800" dirty="0"/>
              <a:t>Wydział Organizacyjny</a:t>
            </a:r>
          </a:p>
          <a:p>
            <a:pPr algn="ctr"/>
            <a:r>
              <a:rPr lang="pl-PL" sz="900" b="1" dirty="0"/>
              <a:t>ORG</a:t>
            </a:r>
          </a:p>
        </p:txBody>
      </p:sp>
      <p:sp>
        <p:nvSpPr>
          <p:cNvPr id="22" name="Prostokąt zaokrąglony 21"/>
          <p:cNvSpPr/>
          <p:nvPr/>
        </p:nvSpPr>
        <p:spPr>
          <a:xfrm>
            <a:off x="5566792" y="3542033"/>
            <a:ext cx="1546380" cy="628910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800" dirty="0"/>
              <a:t>Wydział Spraw Obywatelskich</a:t>
            </a:r>
          </a:p>
          <a:p>
            <a:pPr algn="ctr"/>
            <a:r>
              <a:rPr lang="pl-PL" sz="900" b="1" dirty="0"/>
              <a:t>WSO</a:t>
            </a:r>
          </a:p>
        </p:txBody>
      </p:sp>
      <p:sp>
        <p:nvSpPr>
          <p:cNvPr id="23" name="Prostokąt zaokrąglony 22"/>
          <p:cNvSpPr/>
          <p:nvPr/>
        </p:nvSpPr>
        <p:spPr>
          <a:xfrm>
            <a:off x="5570369" y="4347935"/>
            <a:ext cx="1532237" cy="641683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800" dirty="0"/>
              <a:t>Urząd Stanu Cywilnego</a:t>
            </a:r>
          </a:p>
          <a:p>
            <a:pPr algn="ctr"/>
            <a:r>
              <a:rPr lang="pl-PL" sz="900" b="1" dirty="0"/>
              <a:t>USC</a:t>
            </a:r>
          </a:p>
        </p:txBody>
      </p:sp>
      <p:sp>
        <p:nvSpPr>
          <p:cNvPr id="24" name="Prostokąt zaokrąglony 23"/>
          <p:cNvSpPr/>
          <p:nvPr/>
        </p:nvSpPr>
        <p:spPr>
          <a:xfrm>
            <a:off x="7783362" y="2735988"/>
            <a:ext cx="1541591" cy="628961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800" dirty="0"/>
              <a:t>Widział Budżetu i Finansów </a:t>
            </a:r>
          </a:p>
          <a:p>
            <a:pPr algn="ctr"/>
            <a:r>
              <a:rPr lang="pl-PL" sz="900" b="1" dirty="0"/>
              <a:t>BFN</a:t>
            </a:r>
          </a:p>
        </p:txBody>
      </p:sp>
      <p:cxnSp>
        <p:nvCxnSpPr>
          <p:cNvPr id="51" name="Łącznik prosty 50"/>
          <p:cNvCxnSpPr>
            <a:cxnSpLocks/>
          </p:cNvCxnSpPr>
          <p:nvPr/>
        </p:nvCxnSpPr>
        <p:spPr>
          <a:xfrm>
            <a:off x="1115456" y="2513891"/>
            <a:ext cx="8575" cy="2238995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Łącznik prosty 55"/>
          <p:cNvCxnSpPr>
            <a:cxnSpLocks/>
          </p:cNvCxnSpPr>
          <p:nvPr/>
        </p:nvCxnSpPr>
        <p:spPr>
          <a:xfrm flipH="1">
            <a:off x="5417375" y="2516357"/>
            <a:ext cx="7542" cy="2163457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Łącznik prosty 59"/>
          <p:cNvCxnSpPr>
            <a:cxnSpLocks/>
          </p:cNvCxnSpPr>
          <p:nvPr/>
        </p:nvCxnSpPr>
        <p:spPr>
          <a:xfrm>
            <a:off x="7621114" y="2552886"/>
            <a:ext cx="0" cy="495621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Łącznik prosty 63"/>
          <p:cNvCxnSpPr>
            <a:cxnSpLocks/>
          </p:cNvCxnSpPr>
          <p:nvPr/>
        </p:nvCxnSpPr>
        <p:spPr>
          <a:xfrm>
            <a:off x="1118163" y="3036531"/>
            <a:ext cx="164121" cy="873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Łącznik prosty 92"/>
          <p:cNvCxnSpPr>
            <a:cxnSpLocks/>
          </p:cNvCxnSpPr>
          <p:nvPr/>
        </p:nvCxnSpPr>
        <p:spPr>
          <a:xfrm flipH="1">
            <a:off x="5424917" y="3041252"/>
            <a:ext cx="145452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5" name="Łącznik prosty 94"/>
          <p:cNvCxnSpPr>
            <a:cxnSpLocks/>
          </p:cNvCxnSpPr>
          <p:nvPr/>
        </p:nvCxnSpPr>
        <p:spPr>
          <a:xfrm flipH="1">
            <a:off x="5424917" y="3870675"/>
            <a:ext cx="140947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Łącznik prosty 96"/>
          <p:cNvCxnSpPr>
            <a:cxnSpLocks/>
            <a:endCxn id="23" idx="1"/>
          </p:cNvCxnSpPr>
          <p:nvPr/>
        </p:nvCxnSpPr>
        <p:spPr>
          <a:xfrm>
            <a:off x="5418477" y="4665938"/>
            <a:ext cx="151892" cy="2839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Łącznik prosty 104"/>
          <p:cNvCxnSpPr/>
          <p:nvPr/>
        </p:nvCxnSpPr>
        <p:spPr>
          <a:xfrm>
            <a:off x="5849138" y="1120856"/>
            <a:ext cx="0" cy="727651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Łącznik prosty 106"/>
          <p:cNvCxnSpPr/>
          <p:nvPr/>
        </p:nvCxnSpPr>
        <p:spPr>
          <a:xfrm flipV="1">
            <a:off x="1948706" y="1837389"/>
            <a:ext cx="4444" cy="261082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Łącznik prosty 112"/>
          <p:cNvCxnSpPr>
            <a:cxnSpLocks/>
          </p:cNvCxnSpPr>
          <p:nvPr/>
        </p:nvCxnSpPr>
        <p:spPr>
          <a:xfrm flipV="1">
            <a:off x="4100994" y="1851871"/>
            <a:ext cx="0" cy="23211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Łącznik prosty 116"/>
          <p:cNvCxnSpPr>
            <a:cxnSpLocks/>
          </p:cNvCxnSpPr>
          <p:nvPr/>
        </p:nvCxnSpPr>
        <p:spPr>
          <a:xfrm flipV="1">
            <a:off x="8517255" y="1825625"/>
            <a:ext cx="0" cy="23250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Łącznik prosty 118"/>
          <p:cNvCxnSpPr>
            <a:cxnSpLocks/>
          </p:cNvCxnSpPr>
          <p:nvPr/>
        </p:nvCxnSpPr>
        <p:spPr>
          <a:xfrm flipV="1">
            <a:off x="1950928" y="1825625"/>
            <a:ext cx="6492720" cy="17657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Łącznik prosty 122"/>
          <p:cNvCxnSpPr>
            <a:cxnSpLocks/>
          </p:cNvCxnSpPr>
          <p:nvPr/>
        </p:nvCxnSpPr>
        <p:spPr>
          <a:xfrm>
            <a:off x="8377880" y="1825626"/>
            <a:ext cx="1826285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Łącznik prosty 124"/>
          <p:cNvCxnSpPr>
            <a:cxnSpLocks/>
          </p:cNvCxnSpPr>
          <p:nvPr/>
        </p:nvCxnSpPr>
        <p:spPr>
          <a:xfrm flipH="1">
            <a:off x="10177251" y="1825625"/>
            <a:ext cx="18445" cy="3633082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7" name="Prostokąt zaokrąglony 126"/>
          <p:cNvSpPr/>
          <p:nvPr/>
        </p:nvSpPr>
        <p:spPr>
          <a:xfrm>
            <a:off x="10339119" y="3679858"/>
            <a:ext cx="1430702" cy="62881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800" dirty="0"/>
              <a:t>Audytor Wewnętrzny</a:t>
            </a:r>
          </a:p>
          <a:p>
            <a:pPr algn="ctr"/>
            <a:r>
              <a:rPr lang="pl-PL" sz="900" b="1" dirty="0"/>
              <a:t>AW</a:t>
            </a:r>
          </a:p>
        </p:txBody>
      </p:sp>
      <p:sp>
        <p:nvSpPr>
          <p:cNvPr id="128" name="Prostokąt zaokrąglony 127"/>
          <p:cNvSpPr/>
          <p:nvPr/>
        </p:nvSpPr>
        <p:spPr>
          <a:xfrm>
            <a:off x="10347433" y="2889572"/>
            <a:ext cx="1430703" cy="64633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800" dirty="0"/>
              <a:t>Inspektorat Zarządzania Kryzysowego, Spraw Obronnych i Obrony Cywilnej</a:t>
            </a:r>
          </a:p>
          <a:p>
            <a:pPr algn="ctr"/>
            <a:r>
              <a:rPr lang="pl-PL" sz="900" b="1" dirty="0"/>
              <a:t>OC</a:t>
            </a:r>
          </a:p>
        </p:txBody>
      </p:sp>
      <p:sp>
        <p:nvSpPr>
          <p:cNvPr id="130" name="Prostokąt zaokrąglony 129"/>
          <p:cNvSpPr/>
          <p:nvPr/>
        </p:nvSpPr>
        <p:spPr>
          <a:xfrm>
            <a:off x="3407840" y="4343319"/>
            <a:ext cx="1541590" cy="54942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800" dirty="0"/>
              <a:t>Straż Miejska</a:t>
            </a:r>
          </a:p>
          <a:p>
            <a:pPr algn="ctr"/>
            <a:r>
              <a:rPr lang="pl-PL" sz="900" b="1" dirty="0"/>
              <a:t>SM</a:t>
            </a:r>
          </a:p>
        </p:txBody>
      </p:sp>
      <p:cxnSp>
        <p:nvCxnSpPr>
          <p:cNvPr id="156" name="Łącznik prosty 155"/>
          <p:cNvCxnSpPr>
            <a:cxnSpLocks/>
            <a:endCxn id="127" idx="1"/>
          </p:cNvCxnSpPr>
          <p:nvPr/>
        </p:nvCxnSpPr>
        <p:spPr>
          <a:xfrm>
            <a:off x="10199425" y="3994265"/>
            <a:ext cx="139694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2" name="Łącznik prosty 161"/>
          <p:cNvCxnSpPr>
            <a:cxnSpLocks/>
            <a:endCxn id="128" idx="1"/>
          </p:cNvCxnSpPr>
          <p:nvPr/>
        </p:nvCxnSpPr>
        <p:spPr>
          <a:xfrm>
            <a:off x="10203238" y="3210511"/>
            <a:ext cx="144195" cy="222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5" name="Łącznik prosty 174"/>
          <p:cNvCxnSpPr>
            <a:cxnSpLocks/>
          </p:cNvCxnSpPr>
          <p:nvPr/>
        </p:nvCxnSpPr>
        <p:spPr>
          <a:xfrm flipH="1" flipV="1">
            <a:off x="10199837" y="4732994"/>
            <a:ext cx="281062" cy="2226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0" name="Łącznik prosty 179"/>
          <p:cNvCxnSpPr>
            <a:cxnSpLocks/>
          </p:cNvCxnSpPr>
          <p:nvPr/>
        </p:nvCxnSpPr>
        <p:spPr>
          <a:xfrm>
            <a:off x="10192052" y="5505243"/>
            <a:ext cx="3644" cy="1082513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2" name="Łącznik prosty 181"/>
          <p:cNvCxnSpPr>
            <a:cxnSpLocks/>
          </p:cNvCxnSpPr>
          <p:nvPr/>
        </p:nvCxnSpPr>
        <p:spPr>
          <a:xfrm flipH="1">
            <a:off x="897467" y="6164220"/>
            <a:ext cx="9311142" cy="33721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3" name="Prostokąt zaokrąglony 182"/>
          <p:cNvSpPr/>
          <p:nvPr/>
        </p:nvSpPr>
        <p:spPr>
          <a:xfrm>
            <a:off x="1581137" y="6411813"/>
            <a:ext cx="668848" cy="22928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800" dirty="0"/>
              <a:t>CUS</a:t>
            </a:r>
          </a:p>
        </p:txBody>
      </p:sp>
      <p:sp>
        <p:nvSpPr>
          <p:cNvPr id="184" name="Prostokąt zaokrąglony 183"/>
          <p:cNvSpPr/>
          <p:nvPr/>
        </p:nvSpPr>
        <p:spPr>
          <a:xfrm>
            <a:off x="3409542" y="6408216"/>
            <a:ext cx="709714" cy="23647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800" dirty="0"/>
              <a:t>MDK</a:t>
            </a:r>
          </a:p>
        </p:txBody>
      </p:sp>
      <p:sp>
        <p:nvSpPr>
          <p:cNvPr id="185" name="Prostokąt zaokrąglony 184"/>
          <p:cNvSpPr/>
          <p:nvPr/>
        </p:nvSpPr>
        <p:spPr>
          <a:xfrm>
            <a:off x="4347529" y="6406675"/>
            <a:ext cx="750498" cy="22482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800" dirty="0"/>
              <a:t>MUZEUM</a:t>
            </a:r>
          </a:p>
        </p:txBody>
      </p:sp>
      <p:sp>
        <p:nvSpPr>
          <p:cNvPr id="186" name="Prostokąt zaokrąglony 185"/>
          <p:cNvSpPr/>
          <p:nvPr/>
        </p:nvSpPr>
        <p:spPr>
          <a:xfrm>
            <a:off x="5366174" y="6400687"/>
            <a:ext cx="759913" cy="23647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800" dirty="0"/>
              <a:t>BIBLIOTEKA</a:t>
            </a:r>
          </a:p>
        </p:txBody>
      </p:sp>
      <p:sp>
        <p:nvSpPr>
          <p:cNvPr id="188" name="Prostokąt zaokrąglony 187"/>
          <p:cNvSpPr/>
          <p:nvPr/>
        </p:nvSpPr>
        <p:spPr>
          <a:xfrm>
            <a:off x="6395429" y="6406399"/>
            <a:ext cx="733245" cy="24177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800" dirty="0"/>
              <a:t>MOSiR</a:t>
            </a:r>
          </a:p>
        </p:txBody>
      </p:sp>
      <p:sp>
        <p:nvSpPr>
          <p:cNvPr id="189" name="Prostokąt zaokrąglony 188"/>
          <p:cNvSpPr/>
          <p:nvPr/>
        </p:nvSpPr>
        <p:spPr>
          <a:xfrm>
            <a:off x="7371767" y="6408598"/>
            <a:ext cx="875744" cy="23571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800" dirty="0"/>
              <a:t>MIEJSKI ŻŁOBEK</a:t>
            </a:r>
          </a:p>
        </p:txBody>
      </p:sp>
      <p:sp>
        <p:nvSpPr>
          <p:cNvPr id="190" name="Prostokąt zaokrąglony 189"/>
          <p:cNvSpPr/>
          <p:nvPr/>
        </p:nvSpPr>
        <p:spPr>
          <a:xfrm>
            <a:off x="8517255" y="6256740"/>
            <a:ext cx="1267259" cy="17031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800" dirty="0"/>
              <a:t>PLACÓWKI OŚWIATOWE</a:t>
            </a:r>
          </a:p>
        </p:txBody>
      </p:sp>
      <p:sp>
        <p:nvSpPr>
          <p:cNvPr id="192" name="Prostokąt zaokrąglony 191"/>
          <p:cNvSpPr/>
          <p:nvPr/>
        </p:nvSpPr>
        <p:spPr>
          <a:xfrm>
            <a:off x="8507603" y="6497038"/>
            <a:ext cx="1281032" cy="157489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800" dirty="0"/>
              <a:t>SPÓŁKI KOMUNALNE</a:t>
            </a:r>
          </a:p>
        </p:txBody>
      </p:sp>
      <p:cxnSp>
        <p:nvCxnSpPr>
          <p:cNvPr id="195" name="Łącznik prosty 194"/>
          <p:cNvCxnSpPr/>
          <p:nvPr/>
        </p:nvCxnSpPr>
        <p:spPr>
          <a:xfrm flipH="1" flipV="1">
            <a:off x="9995205" y="6170976"/>
            <a:ext cx="5530" cy="5538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8" name="Łącznik prosty 197"/>
          <p:cNvCxnSpPr>
            <a:stCxn id="190" idx="3"/>
          </p:cNvCxnSpPr>
          <p:nvPr/>
        </p:nvCxnSpPr>
        <p:spPr>
          <a:xfrm>
            <a:off x="9784514" y="6341897"/>
            <a:ext cx="416695" cy="4290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0" name="Łącznik prosty 199"/>
          <p:cNvCxnSpPr/>
          <p:nvPr/>
        </p:nvCxnSpPr>
        <p:spPr>
          <a:xfrm flipH="1" flipV="1">
            <a:off x="9811735" y="6573196"/>
            <a:ext cx="384391" cy="6412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2" name="Łącznik prosty 201"/>
          <p:cNvCxnSpPr>
            <a:cxnSpLocks/>
          </p:cNvCxnSpPr>
          <p:nvPr/>
        </p:nvCxnSpPr>
        <p:spPr>
          <a:xfrm>
            <a:off x="7783433" y="6170976"/>
            <a:ext cx="2724" cy="232401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4" name="Łącznik prosty 203"/>
          <p:cNvCxnSpPr>
            <a:cxnSpLocks/>
          </p:cNvCxnSpPr>
          <p:nvPr/>
        </p:nvCxnSpPr>
        <p:spPr>
          <a:xfrm>
            <a:off x="6745052" y="6192353"/>
            <a:ext cx="0" cy="207032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8" name="Łącznik prosty 217"/>
          <p:cNvCxnSpPr>
            <a:cxnSpLocks/>
            <a:endCxn id="185" idx="0"/>
          </p:cNvCxnSpPr>
          <p:nvPr/>
        </p:nvCxnSpPr>
        <p:spPr>
          <a:xfrm>
            <a:off x="4722778" y="6181080"/>
            <a:ext cx="0" cy="225595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0" name="Łącznik prosty 219"/>
          <p:cNvCxnSpPr/>
          <p:nvPr/>
        </p:nvCxnSpPr>
        <p:spPr>
          <a:xfrm>
            <a:off x="1890552" y="6205012"/>
            <a:ext cx="1092" cy="213061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6" name="Łącznik prosty 225"/>
          <p:cNvCxnSpPr>
            <a:cxnSpLocks/>
          </p:cNvCxnSpPr>
          <p:nvPr/>
        </p:nvCxnSpPr>
        <p:spPr>
          <a:xfrm flipH="1" flipV="1">
            <a:off x="3762344" y="6167953"/>
            <a:ext cx="820" cy="238446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9" name="Łącznik prosty 228"/>
          <p:cNvCxnSpPr/>
          <p:nvPr/>
        </p:nvCxnSpPr>
        <p:spPr>
          <a:xfrm flipH="1" flipV="1">
            <a:off x="982862" y="6049082"/>
            <a:ext cx="9166153" cy="178"/>
          </a:xfrm>
          <a:prstGeom prst="line">
            <a:avLst/>
          </a:prstGeom>
          <a:ln w="19050">
            <a:solidFill>
              <a:schemeClr val="accent1"/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4" name="Łącznik prosty 233"/>
          <p:cNvCxnSpPr/>
          <p:nvPr/>
        </p:nvCxnSpPr>
        <p:spPr>
          <a:xfrm flipH="1" flipV="1">
            <a:off x="982863" y="5950232"/>
            <a:ext cx="9166153" cy="19879"/>
          </a:xfrm>
          <a:prstGeom prst="line">
            <a:avLst/>
          </a:prstGeom>
          <a:ln w="19050">
            <a:solidFill>
              <a:schemeClr val="accent1"/>
            </a:solidFill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pole tekstowe 3"/>
          <p:cNvSpPr txBox="1"/>
          <p:nvPr/>
        </p:nvSpPr>
        <p:spPr>
          <a:xfrm>
            <a:off x="10198443" y="304800"/>
            <a:ext cx="1581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pl-PL" sz="1000" dirty="0">
                <a:solidFill>
                  <a:prstClr val="black"/>
                </a:solidFill>
              </a:rPr>
              <a:t>Załącznik do Zarządzenia  </a:t>
            </a:r>
            <a:r>
              <a:rPr lang="pl-PL" sz="1000">
                <a:solidFill>
                  <a:prstClr val="black"/>
                </a:solidFill>
              </a:rPr>
              <a:t>nr 180/2024                Burmistrza </a:t>
            </a:r>
            <a:r>
              <a:rPr lang="pl-PL" sz="1000" dirty="0">
                <a:solidFill>
                  <a:prstClr val="black"/>
                </a:solidFill>
              </a:rPr>
              <a:t>Miasta Mława  z </a:t>
            </a:r>
            <a:r>
              <a:rPr lang="pl-PL" sz="1000">
                <a:solidFill>
                  <a:prstClr val="black"/>
                </a:solidFill>
              </a:rPr>
              <a:t>dnia  30 </a:t>
            </a:r>
            <a:r>
              <a:rPr lang="pl-PL" sz="1000" dirty="0">
                <a:solidFill>
                  <a:prstClr val="black"/>
                </a:solidFill>
              </a:rPr>
              <a:t>sierpnia 2024 r. </a:t>
            </a:r>
          </a:p>
        </p:txBody>
      </p:sp>
      <p:sp>
        <p:nvSpPr>
          <p:cNvPr id="81" name="Prostokąt zaokrąglony 80"/>
          <p:cNvSpPr/>
          <p:nvPr/>
        </p:nvSpPr>
        <p:spPr>
          <a:xfrm>
            <a:off x="513970" y="6399385"/>
            <a:ext cx="819151" cy="23907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800" dirty="0"/>
              <a:t>Dzienny Dom Senior+</a:t>
            </a:r>
          </a:p>
        </p:txBody>
      </p:sp>
      <p:cxnSp>
        <p:nvCxnSpPr>
          <p:cNvPr id="83" name="Łącznik prosty 82"/>
          <p:cNvCxnSpPr/>
          <p:nvPr/>
        </p:nvCxnSpPr>
        <p:spPr>
          <a:xfrm>
            <a:off x="928815" y="6205012"/>
            <a:ext cx="1092" cy="213061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Łącznik prosty 29">
            <a:extLst>
              <a:ext uri="{FF2B5EF4-FFF2-40B4-BE49-F238E27FC236}">
                <a16:creationId xmlns:a16="http://schemas.microsoft.com/office/drawing/2014/main" id="{33359334-B08E-6740-0560-1BA0DBAE52D8}"/>
              </a:ext>
            </a:extLst>
          </p:cNvPr>
          <p:cNvCxnSpPr>
            <a:cxnSpLocks/>
            <a:endCxn id="15" idx="1"/>
          </p:cNvCxnSpPr>
          <p:nvPr/>
        </p:nvCxnSpPr>
        <p:spPr>
          <a:xfrm>
            <a:off x="1124032" y="3864146"/>
            <a:ext cx="158253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Prostokąt zaokrąglony 22">
            <a:extLst>
              <a:ext uri="{FF2B5EF4-FFF2-40B4-BE49-F238E27FC236}">
                <a16:creationId xmlns:a16="http://schemas.microsoft.com/office/drawing/2014/main" id="{B23386E3-3ABC-AF3A-BDFF-BD310739B0A1}"/>
              </a:ext>
            </a:extLst>
          </p:cNvPr>
          <p:cNvSpPr/>
          <p:nvPr/>
        </p:nvSpPr>
        <p:spPr>
          <a:xfrm>
            <a:off x="1265907" y="4343319"/>
            <a:ext cx="1454201" cy="819133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800" dirty="0"/>
              <a:t>Wydział </a:t>
            </a:r>
            <a:br>
              <a:rPr lang="pl-PL" sz="800" dirty="0"/>
            </a:br>
            <a:r>
              <a:rPr lang="pl-PL" sz="800" dirty="0"/>
              <a:t>ds. Pozyskiwania Środków Zewnętrznych,</a:t>
            </a:r>
            <a:r>
              <a:rPr lang="pl-PL" sz="800" dirty="0">
                <a:solidFill>
                  <a:srgbClr val="FF0000"/>
                </a:solidFill>
              </a:rPr>
              <a:t> </a:t>
            </a:r>
            <a:r>
              <a:rPr lang="pl-PL" sz="800" dirty="0">
                <a:solidFill>
                  <a:schemeClr val="tx1"/>
                </a:solidFill>
              </a:rPr>
              <a:t> Działań Strategicznych i Obsługi Przedsiębiorcy </a:t>
            </a:r>
          </a:p>
          <a:p>
            <a:pPr algn="ctr"/>
            <a:r>
              <a:rPr lang="pl-PL" sz="800" b="1" dirty="0"/>
              <a:t> </a:t>
            </a:r>
            <a:r>
              <a:rPr lang="pl-PL" sz="900" b="1" dirty="0"/>
              <a:t>WŚZ</a:t>
            </a:r>
          </a:p>
        </p:txBody>
      </p:sp>
      <p:sp>
        <p:nvSpPr>
          <p:cNvPr id="9" name="Prostokąt zaokrąglony 126">
            <a:extLst>
              <a:ext uri="{FF2B5EF4-FFF2-40B4-BE49-F238E27FC236}">
                <a16:creationId xmlns:a16="http://schemas.microsoft.com/office/drawing/2014/main" id="{2C41FD38-0628-6AFB-95B2-AA4926D1E3AA}"/>
              </a:ext>
            </a:extLst>
          </p:cNvPr>
          <p:cNvSpPr/>
          <p:nvPr/>
        </p:nvSpPr>
        <p:spPr>
          <a:xfrm>
            <a:off x="3429960" y="3531691"/>
            <a:ext cx="1479300" cy="66317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800" dirty="0"/>
              <a:t>Wydział Gospodarki Komunalnej, Mieszkaniowej</a:t>
            </a:r>
            <a:br>
              <a:rPr lang="pl-PL" sz="800" dirty="0"/>
            </a:br>
            <a:r>
              <a:rPr lang="pl-PL" sz="800" dirty="0"/>
              <a:t> i Ochrony Środowiska </a:t>
            </a:r>
          </a:p>
          <a:p>
            <a:pPr algn="ctr"/>
            <a:r>
              <a:rPr lang="pl-PL" sz="900" b="1" dirty="0"/>
              <a:t>GKM</a:t>
            </a:r>
          </a:p>
        </p:txBody>
      </p:sp>
      <p:sp>
        <p:nvSpPr>
          <p:cNvPr id="26" name="Prostokąt zaokrąglony 129">
            <a:extLst>
              <a:ext uri="{FF2B5EF4-FFF2-40B4-BE49-F238E27FC236}">
                <a16:creationId xmlns:a16="http://schemas.microsoft.com/office/drawing/2014/main" id="{D8A4B20B-E1D1-B2E1-4E53-FF9708661AA9}"/>
              </a:ext>
            </a:extLst>
          </p:cNvPr>
          <p:cNvSpPr/>
          <p:nvPr/>
        </p:nvSpPr>
        <p:spPr>
          <a:xfrm>
            <a:off x="10347433" y="4442952"/>
            <a:ext cx="1430702" cy="61291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800" dirty="0"/>
              <a:t>Główny specjalista ds. architektury – Architekt Miejski </a:t>
            </a:r>
            <a:r>
              <a:rPr lang="pl-PL" sz="900" b="1" dirty="0"/>
              <a:t>AM</a:t>
            </a:r>
          </a:p>
        </p:txBody>
      </p:sp>
      <p:cxnSp>
        <p:nvCxnSpPr>
          <p:cNvPr id="16" name="Łącznik prosty 15">
            <a:extLst>
              <a:ext uri="{FF2B5EF4-FFF2-40B4-BE49-F238E27FC236}">
                <a16:creationId xmlns:a16="http://schemas.microsoft.com/office/drawing/2014/main" id="{B854DE05-6D1D-FA73-79FC-5E12DC72A4DB}"/>
              </a:ext>
            </a:extLst>
          </p:cNvPr>
          <p:cNvCxnSpPr>
            <a:cxnSpLocks/>
            <a:endCxn id="32" idx="1"/>
          </p:cNvCxnSpPr>
          <p:nvPr/>
        </p:nvCxnSpPr>
        <p:spPr>
          <a:xfrm flipV="1">
            <a:off x="1124032" y="4752886"/>
            <a:ext cx="141875" cy="1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Łącznik prosty 43">
            <a:extLst>
              <a:ext uri="{FF2B5EF4-FFF2-40B4-BE49-F238E27FC236}">
                <a16:creationId xmlns:a16="http://schemas.microsoft.com/office/drawing/2014/main" id="{742142C7-15FB-3C6E-9EC9-B047E7A952F3}"/>
              </a:ext>
            </a:extLst>
          </p:cNvPr>
          <p:cNvCxnSpPr/>
          <p:nvPr/>
        </p:nvCxnSpPr>
        <p:spPr>
          <a:xfrm>
            <a:off x="5746131" y="6183660"/>
            <a:ext cx="0" cy="207032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Prostokąt zaokrąglony 129">
            <a:extLst>
              <a:ext uri="{FF2B5EF4-FFF2-40B4-BE49-F238E27FC236}">
                <a16:creationId xmlns:a16="http://schemas.microsoft.com/office/drawing/2014/main" id="{CE657866-C7CD-7227-AC20-1385F723AC48}"/>
              </a:ext>
            </a:extLst>
          </p:cNvPr>
          <p:cNvSpPr/>
          <p:nvPr/>
        </p:nvSpPr>
        <p:spPr>
          <a:xfrm>
            <a:off x="10339119" y="5190146"/>
            <a:ext cx="1419982" cy="612914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800" dirty="0"/>
              <a:t>Radca Prawny</a:t>
            </a:r>
          </a:p>
          <a:p>
            <a:pPr algn="ctr"/>
            <a:r>
              <a:rPr lang="pl-PL" sz="900" b="1" dirty="0"/>
              <a:t>RP</a:t>
            </a:r>
          </a:p>
        </p:txBody>
      </p:sp>
      <p:cxnSp>
        <p:nvCxnSpPr>
          <p:cNvPr id="17" name="Łącznik prosty 16">
            <a:extLst>
              <a:ext uri="{FF2B5EF4-FFF2-40B4-BE49-F238E27FC236}">
                <a16:creationId xmlns:a16="http://schemas.microsoft.com/office/drawing/2014/main" id="{8816CFA2-75E4-365E-6F8B-188D742C96D7}"/>
              </a:ext>
            </a:extLst>
          </p:cNvPr>
          <p:cNvCxnSpPr>
            <a:cxnSpLocks/>
          </p:cNvCxnSpPr>
          <p:nvPr/>
        </p:nvCxnSpPr>
        <p:spPr>
          <a:xfrm flipH="1">
            <a:off x="10187847" y="5458707"/>
            <a:ext cx="161697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Prostokąt zaokrąglony 182">
            <a:extLst>
              <a:ext uri="{FF2B5EF4-FFF2-40B4-BE49-F238E27FC236}">
                <a16:creationId xmlns:a16="http://schemas.microsoft.com/office/drawing/2014/main" id="{5D252D4F-510D-05DE-E449-11AD8BDC2C54}"/>
              </a:ext>
            </a:extLst>
          </p:cNvPr>
          <p:cNvSpPr/>
          <p:nvPr/>
        </p:nvSpPr>
        <p:spPr>
          <a:xfrm>
            <a:off x="2483175" y="6418073"/>
            <a:ext cx="698094" cy="22928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800" dirty="0"/>
              <a:t>CUW</a:t>
            </a:r>
          </a:p>
        </p:txBody>
      </p:sp>
      <p:cxnSp>
        <p:nvCxnSpPr>
          <p:cNvPr id="20" name="Łącznik prosty 19">
            <a:extLst>
              <a:ext uri="{FF2B5EF4-FFF2-40B4-BE49-F238E27FC236}">
                <a16:creationId xmlns:a16="http://schemas.microsoft.com/office/drawing/2014/main" id="{F6368C86-4AA3-F176-71A1-A3536AC8E444}"/>
              </a:ext>
            </a:extLst>
          </p:cNvPr>
          <p:cNvCxnSpPr/>
          <p:nvPr/>
        </p:nvCxnSpPr>
        <p:spPr>
          <a:xfrm>
            <a:off x="2849549" y="6187786"/>
            <a:ext cx="1092" cy="213061"/>
          </a:xfrm>
          <a:prstGeom prst="line">
            <a:avLst/>
          </a:prstGeom>
          <a:ln w="19050">
            <a:solidFill>
              <a:schemeClr val="accent1"/>
            </a:solidFill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Prostokąt zaokrąglony 6">
            <a:extLst>
              <a:ext uri="{FF2B5EF4-FFF2-40B4-BE49-F238E27FC236}">
                <a16:creationId xmlns:a16="http://schemas.microsoft.com/office/drawing/2014/main" id="{03E3172B-5D8D-2A02-B5B2-FB6682CE5F95}"/>
              </a:ext>
            </a:extLst>
          </p:cNvPr>
          <p:cNvSpPr/>
          <p:nvPr/>
        </p:nvSpPr>
        <p:spPr>
          <a:xfrm>
            <a:off x="3237633" y="2092086"/>
            <a:ext cx="1763706" cy="511145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II ZASTĘPCA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BURMISTRZA</a:t>
            </a:r>
            <a:endParaRPr lang="pl-PL" dirty="0">
              <a:solidFill>
                <a:schemeClr val="bg1"/>
              </a:solidFill>
            </a:endParaRPr>
          </a:p>
        </p:txBody>
      </p:sp>
      <p:cxnSp>
        <p:nvCxnSpPr>
          <p:cNvPr id="50" name="Łącznik prosty 49">
            <a:extLst>
              <a:ext uri="{FF2B5EF4-FFF2-40B4-BE49-F238E27FC236}">
                <a16:creationId xmlns:a16="http://schemas.microsoft.com/office/drawing/2014/main" id="{0FAE2055-BAF0-B42B-5D4D-D2BC220E42FA}"/>
              </a:ext>
            </a:extLst>
          </p:cNvPr>
          <p:cNvCxnSpPr>
            <a:cxnSpLocks/>
          </p:cNvCxnSpPr>
          <p:nvPr/>
        </p:nvCxnSpPr>
        <p:spPr>
          <a:xfrm flipV="1">
            <a:off x="6264005" y="1851872"/>
            <a:ext cx="0" cy="232119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Łącznik prosty 51">
            <a:extLst>
              <a:ext uri="{FF2B5EF4-FFF2-40B4-BE49-F238E27FC236}">
                <a16:creationId xmlns:a16="http://schemas.microsoft.com/office/drawing/2014/main" id="{6A95ADBD-3144-F55A-3E0D-F94C913CF602}"/>
              </a:ext>
            </a:extLst>
          </p:cNvPr>
          <p:cNvCxnSpPr>
            <a:cxnSpLocks/>
          </p:cNvCxnSpPr>
          <p:nvPr/>
        </p:nvCxnSpPr>
        <p:spPr>
          <a:xfrm flipH="1">
            <a:off x="3256103" y="2552886"/>
            <a:ext cx="9861" cy="2065147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Prostokąt zaokrąglony 126">
            <a:extLst>
              <a:ext uri="{FF2B5EF4-FFF2-40B4-BE49-F238E27FC236}">
                <a16:creationId xmlns:a16="http://schemas.microsoft.com/office/drawing/2014/main" id="{B0CA5761-7846-A197-6902-4512FE618DE4}"/>
              </a:ext>
            </a:extLst>
          </p:cNvPr>
          <p:cNvSpPr/>
          <p:nvPr/>
        </p:nvSpPr>
        <p:spPr>
          <a:xfrm>
            <a:off x="10356955" y="2119606"/>
            <a:ext cx="1489593" cy="63288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800" dirty="0"/>
              <a:t>Wydział Oświaty i Polityki Społecznej</a:t>
            </a:r>
          </a:p>
          <a:p>
            <a:pPr algn="ctr"/>
            <a:r>
              <a:rPr lang="pl-PL" sz="900" b="1" dirty="0"/>
              <a:t>OS</a:t>
            </a:r>
          </a:p>
        </p:txBody>
      </p:sp>
      <p:cxnSp>
        <p:nvCxnSpPr>
          <p:cNvPr id="36" name="Łącznik prosty 35">
            <a:extLst>
              <a:ext uri="{FF2B5EF4-FFF2-40B4-BE49-F238E27FC236}">
                <a16:creationId xmlns:a16="http://schemas.microsoft.com/office/drawing/2014/main" id="{81723DB1-191C-AC9E-B633-DA75EF4384CB}"/>
              </a:ext>
            </a:extLst>
          </p:cNvPr>
          <p:cNvCxnSpPr>
            <a:cxnSpLocks/>
            <a:endCxn id="24" idx="1"/>
          </p:cNvCxnSpPr>
          <p:nvPr/>
        </p:nvCxnSpPr>
        <p:spPr>
          <a:xfrm>
            <a:off x="7621114" y="3048507"/>
            <a:ext cx="162248" cy="1962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Prostokąt zaokrąglony 129">
            <a:extLst>
              <a:ext uri="{FF2B5EF4-FFF2-40B4-BE49-F238E27FC236}">
                <a16:creationId xmlns:a16="http://schemas.microsoft.com/office/drawing/2014/main" id="{FE8FE4CD-92CF-45F1-DE37-917F367A3B2B}"/>
              </a:ext>
            </a:extLst>
          </p:cNvPr>
          <p:cNvSpPr/>
          <p:nvPr/>
        </p:nvSpPr>
        <p:spPr>
          <a:xfrm>
            <a:off x="3431642" y="2729247"/>
            <a:ext cx="1479299" cy="63570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l-PL" sz="800"/>
              <a:t>Wydział </a:t>
            </a:r>
            <a:r>
              <a:rPr lang="pl-PL" sz="800" dirty="0"/>
              <a:t>Promocji </a:t>
            </a:r>
          </a:p>
          <a:p>
            <a:pPr algn="ctr"/>
            <a:r>
              <a:rPr lang="pl-PL" sz="800" dirty="0"/>
              <a:t>i Współpracy</a:t>
            </a:r>
          </a:p>
          <a:p>
            <a:pPr algn="ctr"/>
            <a:r>
              <a:rPr lang="pl-PL" sz="900" b="1" dirty="0">
                <a:solidFill>
                  <a:schemeClr val="tx1"/>
                </a:solidFill>
              </a:rPr>
              <a:t>WP</a:t>
            </a:r>
            <a:endParaRPr lang="pl-PL" sz="900" dirty="0">
              <a:solidFill>
                <a:schemeClr val="tx1"/>
              </a:solidFill>
            </a:endParaRPr>
          </a:p>
        </p:txBody>
      </p:sp>
      <p:cxnSp>
        <p:nvCxnSpPr>
          <p:cNvPr id="69" name="Łącznik prosty 68">
            <a:extLst>
              <a:ext uri="{FF2B5EF4-FFF2-40B4-BE49-F238E27FC236}">
                <a16:creationId xmlns:a16="http://schemas.microsoft.com/office/drawing/2014/main" id="{258B1D5F-BFA0-8AC0-AE62-9B45B1462AA6}"/>
              </a:ext>
            </a:extLst>
          </p:cNvPr>
          <p:cNvCxnSpPr>
            <a:cxnSpLocks/>
            <a:endCxn id="59" idx="1"/>
          </p:cNvCxnSpPr>
          <p:nvPr/>
        </p:nvCxnSpPr>
        <p:spPr>
          <a:xfrm>
            <a:off x="10195108" y="2436048"/>
            <a:ext cx="161847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Łącznik prosty 76">
            <a:extLst>
              <a:ext uri="{FF2B5EF4-FFF2-40B4-BE49-F238E27FC236}">
                <a16:creationId xmlns:a16="http://schemas.microsoft.com/office/drawing/2014/main" id="{20C4F733-EE09-B607-6360-CE8C9DA194DF}"/>
              </a:ext>
            </a:extLst>
          </p:cNvPr>
          <p:cNvCxnSpPr>
            <a:cxnSpLocks/>
            <a:endCxn id="130" idx="1"/>
          </p:cNvCxnSpPr>
          <p:nvPr/>
        </p:nvCxnSpPr>
        <p:spPr>
          <a:xfrm>
            <a:off x="3256103" y="4618033"/>
            <a:ext cx="151737" cy="1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Łącznik prosty 77">
            <a:extLst>
              <a:ext uri="{FF2B5EF4-FFF2-40B4-BE49-F238E27FC236}">
                <a16:creationId xmlns:a16="http://schemas.microsoft.com/office/drawing/2014/main" id="{75A65677-F62C-99C1-63E4-574B7827C337}"/>
              </a:ext>
            </a:extLst>
          </p:cNvPr>
          <p:cNvCxnSpPr>
            <a:cxnSpLocks/>
          </p:cNvCxnSpPr>
          <p:nvPr/>
        </p:nvCxnSpPr>
        <p:spPr>
          <a:xfrm flipH="1">
            <a:off x="3265963" y="3051980"/>
            <a:ext cx="17500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id="{BCE483D5-75A7-F203-0419-5075E0E7397D}"/>
              </a:ext>
            </a:extLst>
          </p:cNvPr>
          <p:cNvCxnSpPr>
            <a:cxnSpLocks/>
          </p:cNvCxnSpPr>
          <p:nvPr/>
        </p:nvCxnSpPr>
        <p:spPr>
          <a:xfrm>
            <a:off x="3265963" y="3856488"/>
            <a:ext cx="161847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322315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1393</TotalTime>
  <Words>131</Words>
  <Application>Microsoft Office PowerPoint</Application>
  <PresentationFormat>Panoramiczny</PresentationFormat>
  <Paragraphs>46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Magdalena Cecelska</dc:creator>
  <cp:lastModifiedBy>Janusz Szempliński</cp:lastModifiedBy>
  <cp:revision>174</cp:revision>
  <cp:lastPrinted>2024-08-30T06:37:29Z</cp:lastPrinted>
  <dcterms:created xsi:type="dcterms:W3CDTF">2017-01-24T12:13:09Z</dcterms:created>
  <dcterms:modified xsi:type="dcterms:W3CDTF">2024-08-30T06:40:47Z</dcterms:modified>
</cp:coreProperties>
</file>