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797675" cy="98726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Marlęga" initials="AM" lastIdx="2" clrIdx="0">
    <p:extLst>
      <p:ext uri="{19B8F6BF-5375-455C-9EA6-DF929625EA0E}">
        <p15:presenceInfo xmlns:p15="http://schemas.microsoft.com/office/powerpoint/2012/main" userId="S-1-5-21-3618509139-1596696826-1760115575-19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45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111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56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3"/>
            <a:ext cx="2946400" cy="4956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EE0A8-C145-4EAD-AC27-070AD459608B}" type="datetimeFigureOut">
              <a:rPr lang="pl-PL" smtClean="0"/>
              <a:t>04.06.2024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51635"/>
            <a:ext cx="5438775" cy="388655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6979"/>
            <a:ext cx="2946400" cy="4956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376979"/>
            <a:ext cx="2946400" cy="4956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D35B8-F799-4A9C-AEE3-48E2922702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5017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04.06.2024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885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04.06.2024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85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04.06.2024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359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04.06.2024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04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04.06.2024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903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04.06.2024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86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04.06.2024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5576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04.06.2024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512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04.06.2024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751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04.06.2024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5695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04.06.2024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270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5E0A-B6D9-4C83-BB61-0B2A76B7DE89}" type="datetimeFigureOut">
              <a:rPr lang="pl-PL" smtClean="0"/>
              <a:pPr/>
              <a:t>04.06.2024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996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60856" y="232670"/>
            <a:ext cx="8134349" cy="1118924"/>
          </a:xfrm>
        </p:spPr>
        <p:txBody>
          <a:bodyPr>
            <a:normAutofit/>
          </a:bodyPr>
          <a:lstStyle/>
          <a:p>
            <a:endParaRPr lang="pl-PL" sz="800" dirty="0"/>
          </a:p>
        </p:txBody>
      </p:sp>
      <p:sp>
        <p:nvSpPr>
          <p:cNvPr id="6" name="Prostokąt zaokrąglony 5"/>
          <p:cNvSpPr/>
          <p:nvPr/>
        </p:nvSpPr>
        <p:spPr>
          <a:xfrm>
            <a:off x="1843571" y="226639"/>
            <a:ext cx="6216760" cy="895257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BURMISTRZ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1090247" y="2086708"/>
            <a:ext cx="2159580" cy="55098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ZASTĘPCA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BURMISTRZA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3978005" y="2048062"/>
            <a:ext cx="1981201" cy="55098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SEKRETARZ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6532062" y="2048062"/>
            <a:ext cx="1906035" cy="55098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SKARBNIK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1365248" y="2843611"/>
            <a:ext cx="1553310" cy="63414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pl-PL" sz="800" dirty="0"/>
              <a:t>Wydział Gospodarki Nieruchomościami i Planowania Przestrzennego</a:t>
            </a:r>
          </a:p>
          <a:p>
            <a:pPr algn="ctr"/>
            <a:r>
              <a:rPr lang="pl-PL" sz="900" b="1" dirty="0"/>
              <a:t>GPP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1373719" y="3653939"/>
            <a:ext cx="1553310" cy="61616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Wydział Inwestycji</a:t>
            </a:r>
          </a:p>
          <a:p>
            <a:pPr algn="ctr"/>
            <a:r>
              <a:rPr lang="pl-PL" sz="900" b="1" dirty="0"/>
              <a:t>WI</a:t>
            </a:r>
          </a:p>
        </p:txBody>
      </p:sp>
      <p:sp>
        <p:nvSpPr>
          <p:cNvPr id="21" name="Prostokąt zaokrąglony 20"/>
          <p:cNvSpPr/>
          <p:nvPr/>
        </p:nvSpPr>
        <p:spPr>
          <a:xfrm>
            <a:off x="4362771" y="2782791"/>
            <a:ext cx="1532238" cy="64757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Wydział Organizacyjny</a:t>
            </a:r>
          </a:p>
          <a:p>
            <a:pPr algn="ctr"/>
            <a:r>
              <a:rPr lang="pl-PL" sz="900" b="1" dirty="0"/>
              <a:t>ORG</a:t>
            </a:r>
          </a:p>
        </p:txBody>
      </p:sp>
      <p:sp>
        <p:nvSpPr>
          <p:cNvPr id="22" name="Prostokąt zaokrąglony 21"/>
          <p:cNvSpPr/>
          <p:nvPr/>
        </p:nvSpPr>
        <p:spPr>
          <a:xfrm>
            <a:off x="4343925" y="3633413"/>
            <a:ext cx="1532238" cy="62891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Wydział Spraw Obywatelskich</a:t>
            </a:r>
          </a:p>
          <a:p>
            <a:pPr algn="ctr"/>
            <a:r>
              <a:rPr lang="pl-PL" sz="900" b="1" dirty="0"/>
              <a:t>WSO</a:t>
            </a:r>
          </a:p>
        </p:txBody>
      </p:sp>
      <p:sp>
        <p:nvSpPr>
          <p:cNvPr id="23" name="Prostokąt zaokrąglony 22"/>
          <p:cNvSpPr/>
          <p:nvPr/>
        </p:nvSpPr>
        <p:spPr>
          <a:xfrm>
            <a:off x="4369420" y="4428964"/>
            <a:ext cx="1532237" cy="61021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Urząd Stanu Cywilnego</a:t>
            </a:r>
          </a:p>
          <a:p>
            <a:pPr algn="ctr"/>
            <a:r>
              <a:rPr lang="pl-PL" sz="900" b="1" dirty="0"/>
              <a:t>USC</a:t>
            </a:r>
          </a:p>
        </p:txBody>
      </p:sp>
      <p:sp>
        <p:nvSpPr>
          <p:cNvPr id="24" name="Prostokąt zaokrąglony 23"/>
          <p:cNvSpPr/>
          <p:nvPr/>
        </p:nvSpPr>
        <p:spPr>
          <a:xfrm>
            <a:off x="6772842" y="2782791"/>
            <a:ext cx="1287489" cy="64757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Widział Budżetu i Finansów </a:t>
            </a:r>
          </a:p>
          <a:p>
            <a:pPr algn="ctr"/>
            <a:r>
              <a:rPr lang="pl-PL" sz="900" b="1" dirty="0"/>
              <a:t>BFN</a:t>
            </a:r>
          </a:p>
        </p:txBody>
      </p:sp>
      <p:cxnSp>
        <p:nvCxnSpPr>
          <p:cNvPr id="51" name="Łącznik prosty 50"/>
          <p:cNvCxnSpPr>
            <a:cxnSpLocks/>
          </p:cNvCxnSpPr>
          <p:nvPr/>
        </p:nvCxnSpPr>
        <p:spPr>
          <a:xfrm>
            <a:off x="1193610" y="2653951"/>
            <a:ext cx="0" cy="228418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Łącznik prosty 55"/>
          <p:cNvCxnSpPr>
            <a:cxnSpLocks/>
          </p:cNvCxnSpPr>
          <p:nvPr/>
        </p:nvCxnSpPr>
        <p:spPr>
          <a:xfrm flipH="1">
            <a:off x="4185279" y="2591084"/>
            <a:ext cx="7100" cy="215188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Łącznik prosty 59"/>
          <p:cNvCxnSpPr>
            <a:cxnSpLocks/>
          </p:cNvCxnSpPr>
          <p:nvPr/>
        </p:nvCxnSpPr>
        <p:spPr>
          <a:xfrm>
            <a:off x="6600685" y="2606958"/>
            <a:ext cx="0" cy="54566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Łącznik prosty 63"/>
          <p:cNvCxnSpPr>
            <a:cxnSpLocks/>
          </p:cNvCxnSpPr>
          <p:nvPr/>
        </p:nvCxnSpPr>
        <p:spPr>
          <a:xfrm>
            <a:off x="1192333" y="3152618"/>
            <a:ext cx="164121" cy="873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Łącznik prosty 92"/>
          <p:cNvCxnSpPr>
            <a:cxnSpLocks/>
          </p:cNvCxnSpPr>
          <p:nvPr/>
        </p:nvCxnSpPr>
        <p:spPr>
          <a:xfrm flipH="1" flipV="1">
            <a:off x="4187590" y="3091202"/>
            <a:ext cx="164757" cy="66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Łącznik prosty 94"/>
          <p:cNvCxnSpPr>
            <a:cxnSpLocks/>
          </p:cNvCxnSpPr>
          <p:nvPr/>
        </p:nvCxnSpPr>
        <p:spPr>
          <a:xfrm flipH="1">
            <a:off x="4185279" y="3962852"/>
            <a:ext cx="16475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Łącznik prosty 96"/>
          <p:cNvCxnSpPr>
            <a:cxnSpLocks/>
            <a:endCxn id="23" idx="1"/>
          </p:cNvCxnSpPr>
          <p:nvPr/>
        </p:nvCxnSpPr>
        <p:spPr>
          <a:xfrm>
            <a:off x="4175858" y="4731964"/>
            <a:ext cx="193562" cy="2109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Łącznik prosty 104"/>
          <p:cNvCxnSpPr/>
          <p:nvPr/>
        </p:nvCxnSpPr>
        <p:spPr>
          <a:xfrm>
            <a:off x="4968605" y="1106788"/>
            <a:ext cx="0" cy="72765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Łącznik prosty 106"/>
          <p:cNvCxnSpPr/>
          <p:nvPr/>
        </p:nvCxnSpPr>
        <p:spPr>
          <a:xfrm flipV="1">
            <a:off x="2100120" y="1837391"/>
            <a:ext cx="4444" cy="26108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Łącznik prosty 112"/>
          <p:cNvCxnSpPr/>
          <p:nvPr/>
        </p:nvCxnSpPr>
        <p:spPr>
          <a:xfrm flipV="1">
            <a:off x="4968605" y="1807129"/>
            <a:ext cx="0" cy="240933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Łącznik prosty 116"/>
          <p:cNvCxnSpPr>
            <a:cxnSpLocks/>
            <a:stCxn id="12" idx="0"/>
          </p:cNvCxnSpPr>
          <p:nvPr/>
        </p:nvCxnSpPr>
        <p:spPr>
          <a:xfrm flipV="1">
            <a:off x="7485080" y="1834439"/>
            <a:ext cx="0" cy="213623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Łącznik prosty 118"/>
          <p:cNvCxnSpPr>
            <a:cxnSpLocks/>
          </p:cNvCxnSpPr>
          <p:nvPr/>
        </p:nvCxnSpPr>
        <p:spPr>
          <a:xfrm flipV="1">
            <a:off x="2100120" y="1825625"/>
            <a:ext cx="6343528" cy="1176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Łącznik prosty 122"/>
          <p:cNvCxnSpPr/>
          <p:nvPr/>
        </p:nvCxnSpPr>
        <p:spPr>
          <a:xfrm>
            <a:off x="8377880" y="1825626"/>
            <a:ext cx="1795146" cy="187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Łącznik prosty 124"/>
          <p:cNvCxnSpPr>
            <a:cxnSpLocks/>
          </p:cNvCxnSpPr>
          <p:nvPr/>
        </p:nvCxnSpPr>
        <p:spPr>
          <a:xfrm>
            <a:off x="10177251" y="1837303"/>
            <a:ext cx="21192" cy="361785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7" name="Prostokąt zaokrąglony 126"/>
          <p:cNvSpPr/>
          <p:nvPr/>
        </p:nvSpPr>
        <p:spPr>
          <a:xfrm>
            <a:off x="10433543" y="2523805"/>
            <a:ext cx="1058565" cy="62881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Audytor Wewnętrzny</a:t>
            </a:r>
          </a:p>
          <a:p>
            <a:pPr algn="ctr"/>
            <a:r>
              <a:rPr lang="pl-PL" sz="900" b="1" dirty="0"/>
              <a:t>AW</a:t>
            </a:r>
          </a:p>
        </p:txBody>
      </p:sp>
      <p:sp>
        <p:nvSpPr>
          <p:cNvPr id="128" name="Prostokąt zaokrąglony 127"/>
          <p:cNvSpPr/>
          <p:nvPr/>
        </p:nvSpPr>
        <p:spPr>
          <a:xfrm>
            <a:off x="10433544" y="3255416"/>
            <a:ext cx="1058564" cy="98541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Inspektorat Zarządzania Kryzysowego, Spraw Obronnych                i Obrony Cywilnej</a:t>
            </a:r>
          </a:p>
          <a:p>
            <a:pPr algn="ctr"/>
            <a:r>
              <a:rPr lang="pl-PL" sz="900" b="1" dirty="0"/>
              <a:t>OC</a:t>
            </a:r>
          </a:p>
        </p:txBody>
      </p:sp>
      <p:sp>
        <p:nvSpPr>
          <p:cNvPr id="130" name="Prostokąt zaokrąglony 129"/>
          <p:cNvSpPr/>
          <p:nvPr/>
        </p:nvSpPr>
        <p:spPr>
          <a:xfrm>
            <a:off x="8625281" y="3049868"/>
            <a:ext cx="1305435" cy="46998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Straż Miejska</a:t>
            </a:r>
          </a:p>
          <a:p>
            <a:pPr algn="ctr"/>
            <a:r>
              <a:rPr lang="pl-PL" sz="900" b="1" dirty="0"/>
              <a:t>SM</a:t>
            </a:r>
          </a:p>
        </p:txBody>
      </p:sp>
      <p:cxnSp>
        <p:nvCxnSpPr>
          <p:cNvPr id="156" name="Łącznik prosty 155"/>
          <p:cNvCxnSpPr>
            <a:endCxn id="127" idx="1"/>
          </p:cNvCxnSpPr>
          <p:nvPr/>
        </p:nvCxnSpPr>
        <p:spPr>
          <a:xfrm>
            <a:off x="10173026" y="2838211"/>
            <a:ext cx="260517" cy="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Łącznik prosty 161"/>
          <p:cNvCxnSpPr>
            <a:cxnSpLocks/>
            <a:endCxn id="128" idx="1"/>
          </p:cNvCxnSpPr>
          <p:nvPr/>
        </p:nvCxnSpPr>
        <p:spPr>
          <a:xfrm>
            <a:off x="10199983" y="3748121"/>
            <a:ext cx="23356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Łącznik prosty 174"/>
          <p:cNvCxnSpPr>
            <a:cxnSpLocks/>
          </p:cNvCxnSpPr>
          <p:nvPr/>
        </p:nvCxnSpPr>
        <p:spPr>
          <a:xfrm flipH="1" flipV="1">
            <a:off x="10206446" y="4684754"/>
            <a:ext cx="282144" cy="222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Łącznik prosty 179"/>
          <p:cNvCxnSpPr>
            <a:cxnSpLocks/>
          </p:cNvCxnSpPr>
          <p:nvPr/>
        </p:nvCxnSpPr>
        <p:spPr>
          <a:xfrm>
            <a:off x="10192052" y="5505243"/>
            <a:ext cx="3644" cy="1082513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Łącznik prosty 181"/>
          <p:cNvCxnSpPr/>
          <p:nvPr/>
        </p:nvCxnSpPr>
        <p:spPr>
          <a:xfrm flipH="1">
            <a:off x="1090248" y="6164220"/>
            <a:ext cx="9118361" cy="3302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Prostokąt zaokrąglony 182"/>
          <p:cNvSpPr/>
          <p:nvPr/>
        </p:nvSpPr>
        <p:spPr>
          <a:xfrm>
            <a:off x="1843571" y="6418073"/>
            <a:ext cx="761028" cy="22928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CUS</a:t>
            </a:r>
          </a:p>
        </p:txBody>
      </p:sp>
      <p:sp>
        <p:nvSpPr>
          <p:cNvPr id="184" name="Prostokąt zaokrąglony 183"/>
          <p:cNvSpPr/>
          <p:nvPr/>
        </p:nvSpPr>
        <p:spPr>
          <a:xfrm>
            <a:off x="2864889" y="6425766"/>
            <a:ext cx="819509" cy="2364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MDK</a:t>
            </a:r>
          </a:p>
        </p:txBody>
      </p:sp>
      <p:sp>
        <p:nvSpPr>
          <p:cNvPr id="185" name="Prostokąt zaokrąglony 184"/>
          <p:cNvSpPr/>
          <p:nvPr/>
        </p:nvSpPr>
        <p:spPr>
          <a:xfrm>
            <a:off x="3932018" y="6418073"/>
            <a:ext cx="750498" cy="22482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MUZEUM</a:t>
            </a:r>
          </a:p>
        </p:txBody>
      </p:sp>
      <p:sp>
        <p:nvSpPr>
          <p:cNvPr id="186" name="Prostokąt zaokrąglony 185"/>
          <p:cNvSpPr/>
          <p:nvPr/>
        </p:nvSpPr>
        <p:spPr>
          <a:xfrm>
            <a:off x="4968606" y="6425767"/>
            <a:ext cx="835363" cy="2364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BIBLIOTEKA</a:t>
            </a:r>
          </a:p>
        </p:txBody>
      </p:sp>
      <p:sp>
        <p:nvSpPr>
          <p:cNvPr id="188" name="Prostokąt zaokrąglony 187"/>
          <p:cNvSpPr/>
          <p:nvPr/>
        </p:nvSpPr>
        <p:spPr>
          <a:xfrm>
            <a:off x="6140887" y="6407391"/>
            <a:ext cx="733245" cy="24177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MOSiR</a:t>
            </a:r>
          </a:p>
        </p:txBody>
      </p:sp>
      <p:sp>
        <p:nvSpPr>
          <p:cNvPr id="189" name="Prostokąt zaokrąglony 188"/>
          <p:cNvSpPr/>
          <p:nvPr/>
        </p:nvSpPr>
        <p:spPr>
          <a:xfrm>
            <a:off x="7091002" y="6399385"/>
            <a:ext cx="1059951" cy="23571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MIEJSKI ŻŁOBEK</a:t>
            </a:r>
          </a:p>
        </p:txBody>
      </p:sp>
      <p:sp>
        <p:nvSpPr>
          <p:cNvPr id="190" name="Prostokąt zaokrąglony 189"/>
          <p:cNvSpPr/>
          <p:nvPr/>
        </p:nvSpPr>
        <p:spPr>
          <a:xfrm>
            <a:off x="8517255" y="6256740"/>
            <a:ext cx="1267259" cy="17031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PLACÓWKI OŚWIATOWE</a:t>
            </a:r>
          </a:p>
        </p:txBody>
      </p:sp>
      <p:sp>
        <p:nvSpPr>
          <p:cNvPr id="192" name="Prostokąt zaokrąglony 191"/>
          <p:cNvSpPr/>
          <p:nvPr/>
        </p:nvSpPr>
        <p:spPr>
          <a:xfrm>
            <a:off x="8507603" y="6497038"/>
            <a:ext cx="1281032" cy="1574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SPÓŁKI KOMUNALNE</a:t>
            </a:r>
          </a:p>
        </p:txBody>
      </p:sp>
      <p:cxnSp>
        <p:nvCxnSpPr>
          <p:cNvPr id="195" name="Łącznik prosty 194"/>
          <p:cNvCxnSpPr/>
          <p:nvPr/>
        </p:nvCxnSpPr>
        <p:spPr>
          <a:xfrm flipH="1" flipV="1">
            <a:off x="9995205" y="6170976"/>
            <a:ext cx="5530" cy="553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Łącznik prosty 197"/>
          <p:cNvCxnSpPr>
            <a:stCxn id="190" idx="3"/>
          </p:cNvCxnSpPr>
          <p:nvPr/>
        </p:nvCxnSpPr>
        <p:spPr>
          <a:xfrm>
            <a:off x="9784514" y="6341897"/>
            <a:ext cx="416695" cy="429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Łącznik prosty 199"/>
          <p:cNvCxnSpPr/>
          <p:nvPr/>
        </p:nvCxnSpPr>
        <p:spPr>
          <a:xfrm flipH="1" flipV="1">
            <a:off x="9811735" y="6573196"/>
            <a:ext cx="384391" cy="641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Łącznik prosty 201"/>
          <p:cNvCxnSpPr>
            <a:cxnSpLocks/>
          </p:cNvCxnSpPr>
          <p:nvPr/>
        </p:nvCxnSpPr>
        <p:spPr>
          <a:xfrm>
            <a:off x="7541363" y="6179795"/>
            <a:ext cx="2724" cy="23240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Łącznik prosty 203"/>
          <p:cNvCxnSpPr>
            <a:cxnSpLocks/>
          </p:cNvCxnSpPr>
          <p:nvPr/>
        </p:nvCxnSpPr>
        <p:spPr>
          <a:xfrm>
            <a:off x="6532062" y="6164220"/>
            <a:ext cx="0" cy="20703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Łącznik prosty 217"/>
          <p:cNvCxnSpPr>
            <a:cxnSpLocks/>
          </p:cNvCxnSpPr>
          <p:nvPr/>
        </p:nvCxnSpPr>
        <p:spPr>
          <a:xfrm>
            <a:off x="4283905" y="6179605"/>
            <a:ext cx="0" cy="199265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Łącznik prosty 219"/>
          <p:cNvCxnSpPr/>
          <p:nvPr/>
        </p:nvCxnSpPr>
        <p:spPr>
          <a:xfrm>
            <a:off x="2127738" y="6170976"/>
            <a:ext cx="1092" cy="21306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Łącznik prosty 225"/>
          <p:cNvCxnSpPr>
            <a:cxnSpLocks/>
          </p:cNvCxnSpPr>
          <p:nvPr/>
        </p:nvCxnSpPr>
        <p:spPr>
          <a:xfrm flipH="1" flipV="1">
            <a:off x="3168504" y="6148191"/>
            <a:ext cx="820" cy="238446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Łącznik prosty 228"/>
          <p:cNvCxnSpPr/>
          <p:nvPr/>
        </p:nvCxnSpPr>
        <p:spPr>
          <a:xfrm flipH="1" flipV="1">
            <a:off x="982862" y="6049082"/>
            <a:ext cx="9166153" cy="178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Łącznik prosty 233"/>
          <p:cNvCxnSpPr/>
          <p:nvPr/>
        </p:nvCxnSpPr>
        <p:spPr>
          <a:xfrm flipH="1" flipV="1">
            <a:off x="982863" y="5950232"/>
            <a:ext cx="9166153" cy="19879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pole tekstowe 3"/>
          <p:cNvSpPr txBox="1"/>
          <p:nvPr/>
        </p:nvSpPr>
        <p:spPr>
          <a:xfrm>
            <a:off x="10198443" y="304800"/>
            <a:ext cx="1581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000" dirty="0">
                <a:solidFill>
                  <a:prstClr val="black"/>
                </a:solidFill>
              </a:rPr>
              <a:t>Załącznik do Zarządzenia  </a:t>
            </a:r>
            <a:r>
              <a:rPr lang="pl-PL" sz="1000">
                <a:solidFill>
                  <a:prstClr val="black"/>
                </a:solidFill>
              </a:rPr>
              <a:t>nr 110/2024 </a:t>
            </a:r>
            <a:r>
              <a:rPr lang="pl-PL" sz="1000" dirty="0">
                <a:solidFill>
                  <a:prstClr val="black"/>
                </a:solidFill>
              </a:rPr>
              <a:t>Burmistrza Miasta Mława  z dnia </a:t>
            </a:r>
            <a:br>
              <a:rPr lang="pl-PL" sz="1000">
                <a:solidFill>
                  <a:prstClr val="black"/>
                </a:solidFill>
              </a:rPr>
            </a:br>
            <a:r>
              <a:rPr lang="pl-PL" sz="1000">
                <a:solidFill>
                  <a:prstClr val="black"/>
                </a:solidFill>
              </a:rPr>
              <a:t>03.06.2024 </a:t>
            </a:r>
            <a:r>
              <a:rPr lang="pl-PL" sz="1000" dirty="0">
                <a:solidFill>
                  <a:prstClr val="black"/>
                </a:solidFill>
              </a:rPr>
              <a:t>r. </a:t>
            </a:r>
          </a:p>
        </p:txBody>
      </p:sp>
      <p:sp>
        <p:nvSpPr>
          <p:cNvPr id="81" name="Prostokąt zaokrąglony 80"/>
          <p:cNvSpPr/>
          <p:nvPr/>
        </p:nvSpPr>
        <p:spPr>
          <a:xfrm>
            <a:off x="663324" y="6408257"/>
            <a:ext cx="859749" cy="2390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Dzienny Dom Senior+</a:t>
            </a:r>
          </a:p>
        </p:txBody>
      </p:sp>
      <p:cxnSp>
        <p:nvCxnSpPr>
          <p:cNvPr id="83" name="Łącznik prosty 82"/>
          <p:cNvCxnSpPr/>
          <p:nvPr/>
        </p:nvCxnSpPr>
        <p:spPr>
          <a:xfrm>
            <a:off x="1098518" y="6197941"/>
            <a:ext cx="1092" cy="21306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Łącznik prosty 29">
            <a:extLst>
              <a:ext uri="{FF2B5EF4-FFF2-40B4-BE49-F238E27FC236}">
                <a16:creationId xmlns:a16="http://schemas.microsoft.com/office/drawing/2014/main" id="{33359334-B08E-6740-0560-1BA0DBAE52D8}"/>
              </a:ext>
            </a:extLst>
          </p:cNvPr>
          <p:cNvCxnSpPr>
            <a:cxnSpLocks/>
          </p:cNvCxnSpPr>
          <p:nvPr/>
        </p:nvCxnSpPr>
        <p:spPr>
          <a:xfrm>
            <a:off x="1199347" y="3962021"/>
            <a:ext cx="164121" cy="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Prostokąt zaokrąglony 22">
            <a:extLst>
              <a:ext uri="{FF2B5EF4-FFF2-40B4-BE49-F238E27FC236}">
                <a16:creationId xmlns:a16="http://schemas.microsoft.com/office/drawing/2014/main" id="{B23386E3-3ABC-AF3A-BDFF-BD310739B0A1}"/>
              </a:ext>
            </a:extLst>
          </p:cNvPr>
          <p:cNvSpPr/>
          <p:nvPr/>
        </p:nvSpPr>
        <p:spPr>
          <a:xfrm>
            <a:off x="1356454" y="4455297"/>
            <a:ext cx="1532237" cy="93858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Wieloosobowe Stanowisko </a:t>
            </a:r>
            <a:br>
              <a:rPr lang="pl-PL" sz="800" dirty="0"/>
            </a:br>
            <a:r>
              <a:rPr lang="pl-PL" sz="800" dirty="0"/>
              <a:t>ds. Pozyskiwania Środków Zewnętrznych,</a:t>
            </a:r>
            <a:r>
              <a:rPr lang="pl-PL" sz="800" dirty="0">
                <a:solidFill>
                  <a:srgbClr val="FF0000"/>
                </a:solidFill>
              </a:rPr>
              <a:t> </a:t>
            </a:r>
            <a:r>
              <a:rPr lang="pl-PL" sz="800" dirty="0">
                <a:solidFill>
                  <a:schemeClr val="tx1"/>
                </a:solidFill>
              </a:rPr>
              <a:t> Działań Strategicznych i Obsługi Przedsiębiorcy </a:t>
            </a:r>
          </a:p>
          <a:p>
            <a:pPr algn="ctr"/>
            <a:r>
              <a:rPr lang="pl-PL" sz="800" b="1" dirty="0"/>
              <a:t> </a:t>
            </a:r>
            <a:r>
              <a:rPr lang="pl-PL" sz="900" b="1" dirty="0"/>
              <a:t>WŚZ</a:t>
            </a:r>
          </a:p>
        </p:txBody>
      </p:sp>
      <p:sp>
        <p:nvSpPr>
          <p:cNvPr id="3" name="Prostokąt zaokrąglony 126">
            <a:extLst>
              <a:ext uri="{FF2B5EF4-FFF2-40B4-BE49-F238E27FC236}">
                <a16:creationId xmlns:a16="http://schemas.microsoft.com/office/drawing/2014/main" id="{B0CA5761-7846-A197-6902-4512FE618DE4}"/>
              </a:ext>
            </a:extLst>
          </p:cNvPr>
          <p:cNvSpPr/>
          <p:nvPr/>
        </p:nvSpPr>
        <p:spPr>
          <a:xfrm>
            <a:off x="8614167" y="3655650"/>
            <a:ext cx="1322494" cy="5401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Wydział Oświaty, Profilaktyki Społecznej i Obsługi Finansowej Szkół</a:t>
            </a:r>
          </a:p>
          <a:p>
            <a:pPr algn="ctr"/>
            <a:r>
              <a:rPr lang="pl-PL" sz="900" b="1" dirty="0"/>
              <a:t>OS</a:t>
            </a:r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2C1B8869-6E09-AAEE-7716-A76ABBD1301F}"/>
              </a:ext>
            </a:extLst>
          </p:cNvPr>
          <p:cNvCxnSpPr/>
          <p:nvPr/>
        </p:nvCxnSpPr>
        <p:spPr>
          <a:xfrm>
            <a:off x="9930716" y="3297274"/>
            <a:ext cx="2677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Prostokąt zaokrąglony 126">
            <a:extLst>
              <a:ext uri="{FF2B5EF4-FFF2-40B4-BE49-F238E27FC236}">
                <a16:creationId xmlns:a16="http://schemas.microsoft.com/office/drawing/2014/main" id="{2C41FD38-0628-6AFB-95B2-AA4926D1E3AA}"/>
              </a:ext>
            </a:extLst>
          </p:cNvPr>
          <p:cNvSpPr/>
          <p:nvPr/>
        </p:nvSpPr>
        <p:spPr>
          <a:xfrm>
            <a:off x="8604668" y="4309318"/>
            <a:ext cx="1327048" cy="62881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Wydział Gospodarki Komunalnej, Mieszkaniowej i Ochrony Środowiska </a:t>
            </a:r>
          </a:p>
          <a:p>
            <a:pPr algn="ctr"/>
            <a:r>
              <a:rPr lang="pl-PL" sz="900" b="1" dirty="0"/>
              <a:t>GKM</a:t>
            </a:r>
          </a:p>
        </p:txBody>
      </p:sp>
      <p:cxnSp>
        <p:nvCxnSpPr>
          <p:cNvPr id="13" name="Łącznik prosty 12">
            <a:extLst>
              <a:ext uri="{FF2B5EF4-FFF2-40B4-BE49-F238E27FC236}">
                <a16:creationId xmlns:a16="http://schemas.microsoft.com/office/drawing/2014/main" id="{B3AB0A73-F602-D620-715D-B8702F1D3172}"/>
              </a:ext>
            </a:extLst>
          </p:cNvPr>
          <p:cNvCxnSpPr>
            <a:cxnSpLocks/>
          </p:cNvCxnSpPr>
          <p:nvPr/>
        </p:nvCxnSpPr>
        <p:spPr>
          <a:xfrm>
            <a:off x="9924325" y="3962021"/>
            <a:ext cx="2677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Prostokąt zaokrąglony 129">
            <a:extLst>
              <a:ext uri="{FF2B5EF4-FFF2-40B4-BE49-F238E27FC236}">
                <a16:creationId xmlns:a16="http://schemas.microsoft.com/office/drawing/2014/main" id="{A49439A0-C099-C545-2C2F-D35CF7FA3319}"/>
              </a:ext>
            </a:extLst>
          </p:cNvPr>
          <p:cNvSpPr/>
          <p:nvPr/>
        </p:nvSpPr>
        <p:spPr>
          <a:xfrm>
            <a:off x="8587638" y="5028179"/>
            <a:ext cx="1334664" cy="5529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Wydział Promocji i Współpracy</a:t>
            </a:r>
          </a:p>
          <a:p>
            <a:pPr algn="ctr"/>
            <a:r>
              <a:rPr lang="pl-PL" sz="900" b="1" dirty="0"/>
              <a:t>WP</a:t>
            </a:r>
          </a:p>
        </p:txBody>
      </p:sp>
      <p:cxnSp>
        <p:nvCxnSpPr>
          <p:cNvPr id="28" name="Łącznik prosty 27">
            <a:extLst>
              <a:ext uri="{FF2B5EF4-FFF2-40B4-BE49-F238E27FC236}">
                <a16:creationId xmlns:a16="http://schemas.microsoft.com/office/drawing/2014/main" id="{AF17307C-07D3-6463-DF7F-04CDED04B08C}"/>
              </a:ext>
            </a:extLst>
          </p:cNvPr>
          <p:cNvCxnSpPr>
            <a:cxnSpLocks/>
            <a:stCxn id="27" idx="1"/>
          </p:cNvCxnSpPr>
          <p:nvPr/>
        </p:nvCxnSpPr>
        <p:spPr>
          <a:xfrm flipH="1">
            <a:off x="8586234" y="5304641"/>
            <a:ext cx="1404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D645A5C3-EC08-EDFD-B48B-414AFFF5C5E3}"/>
              </a:ext>
            </a:extLst>
          </p:cNvPr>
          <p:cNvCxnSpPr/>
          <p:nvPr/>
        </p:nvCxnSpPr>
        <p:spPr>
          <a:xfrm>
            <a:off x="9916924" y="4661025"/>
            <a:ext cx="2677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Łącznik prosty 24">
            <a:extLst>
              <a:ext uri="{FF2B5EF4-FFF2-40B4-BE49-F238E27FC236}">
                <a16:creationId xmlns:a16="http://schemas.microsoft.com/office/drawing/2014/main" id="{4DFF2B73-15F2-2579-3A20-58E1F58CA94A}"/>
              </a:ext>
            </a:extLst>
          </p:cNvPr>
          <p:cNvCxnSpPr/>
          <p:nvPr/>
        </p:nvCxnSpPr>
        <p:spPr>
          <a:xfrm>
            <a:off x="9930716" y="5291343"/>
            <a:ext cx="2677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Prostokąt zaokrąglony 129">
            <a:extLst>
              <a:ext uri="{FF2B5EF4-FFF2-40B4-BE49-F238E27FC236}">
                <a16:creationId xmlns:a16="http://schemas.microsoft.com/office/drawing/2014/main" id="{D8A4B20B-E1D1-B2E1-4E53-FF9708661AA9}"/>
              </a:ext>
            </a:extLst>
          </p:cNvPr>
          <p:cNvSpPr/>
          <p:nvPr/>
        </p:nvSpPr>
        <p:spPr>
          <a:xfrm>
            <a:off x="10447036" y="4345762"/>
            <a:ext cx="1053795" cy="6688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Główny specjalista ds. architektury – Architekt Miejski </a:t>
            </a:r>
            <a:r>
              <a:rPr lang="pl-PL" sz="900" b="1" dirty="0"/>
              <a:t>AM</a:t>
            </a:r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B854DE05-6D1D-FA73-79FC-5E12DC72A4DB}"/>
              </a:ext>
            </a:extLst>
          </p:cNvPr>
          <p:cNvCxnSpPr>
            <a:cxnSpLocks/>
          </p:cNvCxnSpPr>
          <p:nvPr/>
        </p:nvCxnSpPr>
        <p:spPr>
          <a:xfrm>
            <a:off x="1199348" y="4938130"/>
            <a:ext cx="164121" cy="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Łącznik prosty 32">
            <a:extLst>
              <a:ext uri="{FF2B5EF4-FFF2-40B4-BE49-F238E27FC236}">
                <a16:creationId xmlns:a16="http://schemas.microsoft.com/office/drawing/2014/main" id="{012CF7B2-F06C-AE88-597E-8FC89EAE952B}"/>
              </a:ext>
            </a:extLst>
          </p:cNvPr>
          <p:cNvCxnSpPr>
            <a:cxnSpLocks/>
          </p:cNvCxnSpPr>
          <p:nvPr/>
        </p:nvCxnSpPr>
        <p:spPr>
          <a:xfrm>
            <a:off x="6590817" y="3160529"/>
            <a:ext cx="164121" cy="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Łącznik prosty 43">
            <a:extLst>
              <a:ext uri="{FF2B5EF4-FFF2-40B4-BE49-F238E27FC236}">
                <a16:creationId xmlns:a16="http://schemas.microsoft.com/office/drawing/2014/main" id="{742142C7-15FB-3C6E-9EC9-B047E7A952F3}"/>
              </a:ext>
            </a:extLst>
          </p:cNvPr>
          <p:cNvCxnSpPr/>
          <p:nvPr/>
        </p:nvCxnSpPr>
        <p:spPr>
          <a:xfrm>
            <a:off x="5386287" y="6201809"/>
            <a:ext cx="0" cy="20703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rostokąt zaokrąglony 129">
            <a:extLst>
              <a:ext uri="{FF2B5EF4-FFF2-40B4-BE49-F238E27FC236}">
                <a16:creationId xmlns:a16="http://schemas.microsoft.com/office/drawing/2014/main" id="{CE657866-C7CD-7227-AC20-1385F723AC48}"/>
              </a:ext>
            </a:extLst>
          </p:cNvPr>
          <p:cNvSpPr/>
          <p:nvPr/>
        </p:nvSpPr>
        <p:spPr>
          <a:xfrm>
            <a:off x="10438313" y="5119565"/>
            <a:ext cx="1053795" cy="6688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Radca Prawny</a:t>
            </a:r>
          </a:p>
          <a:p>
            <a:pPr algn="ctr"/>
            <a:r>
              <a:rPr lang="pl-PL" sz="900" b="1" dirty="0"/>
              <a:t>RP</a:t>
            </a:r>
          </a:p>
        </p:txBody>
      </p:sp>
      <p:cxnSp>
        <p:nvCxnSpPr>
          <p:cNvPr id="17" name="Łącznik prosty 16">
            <a:extLst>
              <a:ext uri="{FF2B5EF4-FFF2-40B4-BE49-F238E27FC236}">
                <a16:creationId xmlns:a16="http://schemas.microsoft.com/office/drawing/2014/main" id="{8816CFA2-75E4-365E-6F8B-188D742C96D7}"/>
              </a:ext>
            </a:extLst>
          </p:cNvPr>
          <p:cNvCxnSpPr>
            <a:cxnSpLocks/>
          </p:cNvCxnSpPr>
          <p:nvPr/>
        </p:nvCxnSpPr>
        <p:spPr>
          <a:xfrm flipH="1" flipV="1">
            <a:off x="10171248" y="5448060"/>
            <a:ext cx="282144" cy="222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22315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</TotalTime>
  <Words>128</Words>
  <Application>Microsoft Office PowerPoint</Application>
  <PresentationFormat>Panoramiczny</PresentationFormat>
  <Paragraphs>43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Magdalena Cecelska</dc:creator>
  <cp:lastModifiedBy>Anna Marlęga</cp:lastModifiedBy>
  <cp:revision>139</cp:revision>
  <cp:lastPrinted>2024-06-04T06:16:57Z</cp:lastPrinted>
  <dcterms:created xsi:type="dcterms:W3CDTF">2017-01-24T12:13:09Z</dcterms:created>
  <dcterms:modified xsi:type="dcterms:W3CDTF">2024-06-04T06:19:06Z</dcterms:modified>
</cp:coreProperties>
</file>