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olors12.xml" ContentType="application/vnd.ms-office.chartcolorstyl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charts/colors17.xml" ContentType="application/vnd.ms-office.chartcolorstyl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style6.xml" ContentType="application/vnd.ms-office.chartstyl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charts/style17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charts/colors19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style8.xml" ContentType="application/vnd.ms-office.chartstyle+xml"/>
  <Override PartName="/ppt/diagrams/drawing6.xml" ContentType="application/vnd.ms-office.drawingml.diagramDrawing+xml"/>
  <Override PartName="/ppt/charts/style19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46"/>
  </p:notesMasterIdLst>
  <p:sldIdLst>
    <p:sldId id="256" r:id="rId2"/>
    <p:sldId id="30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304" r:id="rId26"/>
    <p:sldId id="283" r:id="rId27"/>
    <p:sldId id="310" r:id="rId28"/>
    <p:sldId id="305" r:id="rId29"/>
    <p:sldId id="284" r:id="rId30"/>
    <p:sldId id="289" r:id="rId31"/>
    <p:sldId id="290" r:id="rId32"/>
    <p:sldId id="293" r:id="rId33"/>
    <p:sldId id="291" r:id="rId34"/>
    <p:sldId id="306" r:id="rId35"/>
    <p:sldId id="313" r:id="rId36"/>
    <p:sldId id="294" r:id="rId37"/>
    <p:sldId id="286" r:id="rId38"/>
    <p:sldId id="303" r:id="rId39"/>
    <p:sldId id="308" r:id="rId40"/>
    <p:sldId id="311" r:id="rId41"/>
    <p:sldId id="312" r:id="rId42"/>
    <p:sldId id="285" r:id="rId43"/>
    <p:sldId id="309" r:id="rId44"/>
    <p:sldId id="30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ECAD7D12-3ACD-4E44-9DC7-43B86D0CE0E5}">
          <p14:sldIdLst>
            <p14:sldId id="256"/>
            <p14:sldId id="30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304"/>
            <p14:sldId id="283"/>
            <p14:sldId id="310"/>
            <p14:sldId id="305"/>
            <p14:sldId id="284"/>
            <p14:sldId id="289"/>
            <p14:sldId id="290"/>
            <p14:sldId id="293"/>
            <p14:sldId id="291"/>
            <p14:sldId id="306"/>
            <p14:sldId id="313"/>
            <p14:sldId id="294"/>
            <p14:sldId id="286"/>
            <p14:sldId id="303"/>
            <p14:sldId id="308"/>
            <p14:sldId id="311"/>
            <p14:sldId id="312"/>
            <p14:sldId id="285"/>
            <p14:sldId id="309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E1E1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849" autoAdjust="0"/>
  </p:normalViewPr>
  <p:slideViewPr>
    <p:cSldViewPr snapToGrid="0">
      <p:cViewPr varScale="1">
        <p:scale>
          <a:sx n="84" d="100"/>
          <a:sy n="84" d="100"/>
        </p:scale>
        <p:origin x="-6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Skoroszyt_programu_Microsoft_Office_Excel_2007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Skoroszyt_programu_Microsoft_Office_Excel_2007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Skoroszyt_programu_Microsoft_Office_Excel_2007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Skoroszyt_programu_Microsoft_Office_Excel_2007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Skoroszyt_programu_Microsoft_Office_Excel_2007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Skoroszyt_programu_Microsoft_Office_Excel_2007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Skoroszyt_programu_Microsoft_Office_Excel_2007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Skoroszyt_programu_Microsoft_Office_Excel_2007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Skoroszyt_programu_Microsoft_Office_Excel_2007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Skoroszyt_programu_Microsoft_Office_Excel_2007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Skoroszyt_programu_Microsoft_Office_Excel_2007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Skoroszyt_programu_Microsoft_Office_Excel_2007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Skoroszyt_programu_Microsoft_Office_Excel_200720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Skoroszyt_programu_Microsoft_Office_Excel_2007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Skoroszyt_programu_Microsoft_Office_Excel_2007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Skoroszyt_programu_Microsoft_Office_Excel_2007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Skoroszyt_programu_Microsoft_Office_Excel_2007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Skoroszyt_programu_Microsoft_Office_Excel_2007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Skoroszyt_programu_Microsoft_Office_Excel_2007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Skoroszyt_programu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1"/>
          <c:order val="0"/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7.2222222222222188E-2"/>
                  <c:y val="-9.25925925925930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2,5%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37-41D1-AF0E-15182CBF366D}"/>
                </c:ext>
              </c:extLst>
            </c:dLbl>
            <c:dLbl>
              <c:idx val="1"/>
              <c:layout>
                <c:manualLayout>
                  <c:x val="7.9495703504207843E-2"/>
                  <c:y val="-3.41648258372213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8,7%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E37-41D1-AF0E-15182CBF366D}"/>
                </c:ext>
              </c:extLst>
            </c:dLbl>
            <c:dLbl>
              <c:idx val="2"/>
              <c:layout>
                <c:manualLayout>
                  <c:x val="7.7777765977945904E-2"/>
                  <c:y val="-3.77979790707126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9,0%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37-41D1-AF0E-15182CBF366D}"/>
                </c:ext>
              </c:extLst>
            </c:dLbl>
            <c:dLbl>
              <c:idx val="3"/>
              <c:layout>
                <c:manualLayout>
                  <c:x val="7.971506237922138E-2"/>
                  <c:y val="-5.35621730476545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9,5%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37-41D1-AF0E-15182CBF366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37-41D1-AF0E-15182CBF3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PiO!$B$19:$F$19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PiO!$B$20:$F$20</c:f>
              <c:numCache>
                <c:formatCode>#,##0.00</c:formatCode>
                <c:ptCount val="5"/>
                <c:pt idx="0">
                  <c:v>25627263.710000001</c:v>
                </c:pt>
                <c:pt idx="1">
                  <c:v>26275191.039999999</c:v>
                </c:pt>
                <c:pt idx="2">
                  <c:v>28557776.890000001</c:v>
                </c:pt>
                <c:pt idx="3">
                  <c:v>31126051</c:v>
                </c:pt>
                <c:pt idx="4">
                  <c:v>34078660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37-41D1-AF0E-15182CBF366D}"/>
            </c:ext>
          </c:extLst>
        </c:ser>
        <c:dLbls>
          <c:showVal val="1"/>
        </c:dLbls>
        <c:overlap val="-24"/>
        <c:axId val="66654976"/>
        <c:axId val="66656512"/>
      </c:barChart>
      <c:catAx>
        <c:axId val="6665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6656512"/>
        <c:crosses val="autoZero"/>
        <c:auto val="1"/>
        <c:lblAlgn val="ctr"/>
        <c:lblOffset val="100"/>
      </c:catAx>
      <c:valAx>
        <c:axId val="6665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665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27347384972102246"/>
          <c:y val="0.2065067781333482"/>
          <c:w val="0.43592997191990362"/>
          <c:h val="0.61543037052007687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FB-4941-86A3-9561561858A2}"/>
              </c:ext>
            </c:extLst>
          </c:dPt>
          <c:dPt>
            <c:idx val="1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FB-4941-86A3-9561561858A2}"/>
              </c:ext>
            </c:extLst>
          </c:dPt>
          <c:dPt>
            <c:idx val="2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FB-4941-86A3-9561561858A2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FB-4941-86A3-9561561858A2}"/>
              </c:ext>
            </c:extLst>
          </c:dPt>
          <c:dPt>
            <c:idx val="4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AFB-4941-86A3-9561561858A2}"/>
              </c:ext>
            </c:extLst>
          </c:dPt>
          <c:dLbls>
            <c:dLbl>
              <c:idx val="0"/>
              <c:layout>
                <c:manualLayout>
                  <c:x val="-2.1218749125412203E-2"/>
                  <c:y val="7.60285492888539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dirty="0"/>
                      <a:t>8 008 474,00 zł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A28B537C-BA90-45AF-8EC6-65281D55E4FC}" type="CATEGORYNAME">
                      <a:rPr lang="pl-PL" smtClean="0"/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[NAZWA KATEGORII]</a:t>
                    </a:fld>
                    <a:endParaRPr lang="pl-PL" baseline="0" dirty="0"/>
                  </a:p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D4139C6B-2848-4174-9637-C8EF925DBBDA}" type="PERCENTAGE">
                      <a:rPr lang="pl-PL" baseline="0" smtClean="0"/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09033278867855"/>
                      <c:h val="0.27472225122339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FB-4941-86A3-9561561858A2}"/>
                </c:ext>
              </c:extLst>
            </c:dLbl>
            <c:dLbl>
              <c:idx val="1"/>
              <c:layout>
                <c:manualLayout>
                  <c:x val="9.6051909590739518E-2"/>
                  <c:y val="-9.5927372969265934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dirty="0"/>
                      <a:t>37 877 096,00</a:t>
                    </a:r>
                    <a:r>
                      <a:rPr lang="pl-PL" baseline="0" dirty="0"/>
                      <a:t> zł</a:t>
                    </a:r>
                    <a:endParaRPr lang="pl-PL" dirty="0"/>
                  </a:p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57EE80C-24F7-4372-8E4A-69A00BB5066E}" type="CATEGORYNAME">
                      <a:rPr lang="pl-PL" smtClean="0"/>
                      <a:pPr>
                        <a:defRPr sz="1600" b="1" i="0" u="none" strike="noStrike" kern="1200" spc="0" baseline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[NAZWA KATEGORII]</a:t>
                    </a:fld>
                    <a:endParaRPr lang="pl-PL" baseline="0" dirty="0"/>
                  </a:p>
                  <a:p>
                    <a:pPr>
                      <a:defRPr sz="1600" b="1" i="0" u="none" strike="noStrike" kern="1200" spc="0" baseline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baseline="0" dirty="0"/>
                      <a:t> </a:t>
                    </a:r>
                    <a:fld id="{0FA3D701-3EEA-4D05-BBB3-8B5453709727}" type="PERCENTAGE">
                      <a:rPr lang="pl-PL" baseline="0"/>
                      <a:pPr>
                        <a:defRPr sz="1600" b="1" i="0" u="none" strike="noStrike" kern="1200" spc="0" baseline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[PROCENTOWE]</a:t>
                    </a:fld>
                    <a:endParaRPr lang="pl-PL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542252473684827"/>
                      <c:h val="0.2495493377036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FB-4941-86A3-9561561858A2}"/>
                </c:ext>
              </c:extLst>
            </c:dLbl>
            <c:dLbl>
              <c:idx val="2"/>
              <c:layout>
                <c:manualLayout>
                  <c:x val="2.1541360684642122E-3"/>
                  <c:y val="0.1543573440713244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dirty="0"/>
                      <a:t>3 730 350,00 zł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5838F6C1-79B4-49B7-9C89-32509F54F868}" type="CATEGORYNAME">
                      <a:rPr lang="pl-PL" smtClean="0"/>
                      <a:pPr>
                        <a:defRPr sz="1600" b="1" i="0" u="none" strike="noStrike" kern="1200" spc="0" baseline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[NAZWA KATEGORII]</a:t>
                    </a:fld>
                    <a:r>
                      <a:rPr lang="pl-PL" baseline="0" dirty="0"/>
                      <a:t>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FCB7671-833C-4662-935E-BA37813527C6}" type="PERCENTAGE">
                      <a:rPr lang="pl-PL" baseline="0" smtClean="0"/>
                      <a:pPr>
                        <a:defRPr sz="1600" b="1" i="0" u="none" strike="noStrike" kern="1200" spc="0" baseline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14069476824805"/>
                      <c:h val="0.302820877780959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AFB-4941-86A3-9561561858A2}"/>
                </c:ext>
              </c:extLst>
            </c:dLbl>
            <c:dLbl>
              <c:idx val="3"/>
              <c:layout>
                <c:manualLayout>
                  <c:x val="2.1541445493148743E-2"/>
                  <c:y val="6.65227356973388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dirty="0">
                        <a:solidFill>
                          <a:schemeClr val="accent5"/>
                        </a:solidFill>
                      </a:rPr>
                      <a:t>3 792 332,00 zł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E1CD61B-04BD-4572-9C78-CE9502972333}" type="CATEGORYNAME">
                      <a:rPr lang="pl-PL" smtClean="0">
                        <a:solidFill>
                          <a:schemeClr val="accent5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[NAZWA KATEGORII]</a:t>
                    </a:fld>
                    <a:r>
                      <a:rPr lang="pl-PL" baseline="0" dirty="0">
                        <a:solidFill>
                          <a:schemeClr val="accent5"/>
                        </a:solidFill>
                      </a:rPr>
                      <a:t> 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EAED0D4-19E5-45E7-9988-B8AE7C22DD62}" type="PERCENTAGE">
                      <a:rPr lang="pl-PL" baseline="0" smtClean="0">
                        <a:solidFill>
                          <a:schemeClr val="accent5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46467089634956"/>
                      <c:h val="0.302820877780959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AFB-4941-86A3-9561561858A2}"/>
                </c:ext>
              </c:extLst>
            </c:dLbl>
            <c:dLbl>
              <c:idx val="4"/>
              <c:layout>
                <c:manualLayout>
                  <c:x val="0.13590809132519227"/>
                  <c:y val="1.520446466970429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pl-PL" dirty="0">
                        <a:solidFill>
                          <a:srgbClr val="7030A0"/>
                        </a:solidFill>
                      </a:rPr>
                      <a:t>4 778 310,00 zł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1A84B85D-1EAA-45B9-B115-F7CDB653C10B}" type="CATEGORYNAME">
                      <a:rPr lang="pl-PL" smtClean="0">
                        <a:solidFill>
                          <a:srgbClr val="7030A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[NAZWA KATEGORII]</a:t>
                    </a:fld>
                    <a:endParaRPr lang="pl-PL" baseline="0" dirty="0">
                      <a:solidFill>
                        <a:srgbClr val="7030A0"/>
                      </a:solidFill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E96028D-6816-4D7E-B562-54551E407FC8}" type="PERCENTAGE">
                      <a:rPr lang="pl-PL" baseline="0" smtClean="0">
                        <a:solidFill>
                          <a:srgbClr val="7030A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686104456003349"/>
                      <c:h val="0.198907539039040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AFB-4941-86A3-9561561858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Wydatki!$A$8:$A$12</c:f>
              <c:strCache>
                <c:ptCount val="5"/>
                <c:pt idx="0">
                  <c:v>Administracja publiczna</c:v>
                </c:pt>
                <c:pt idx="1">
                  <c:v>Oświata i wychowanie</c:v>
                </c:pt>
                <c:pt idx="2">
                  <c:v>Kultura fizyczna</c:v>
                </c:pt>
                <c:pt idx="3">
                  <c:v>Pomoc społeczna</c:v>
                </c:pt>
                <c:pt idx="4">
                  <c:v>Pozotałe</c:v>
                </c:pt>
              </c:strCache>
            </c:strRef>
          </c:cat>
          <c:val>
            <c:numRef>
              <c:f>Wydatki!$B$8:$B$12</c:f>
              <c:numCache>
                <c:formatCode>#,##0.00</c:formatCode>
                <c:ptCount val="5"/>
                <c:pt idx="0">
                  <c:v>8008474</c:v>
                </c:pt>
                <c:pt idx="1">
                  <c:v>37877096</c:v>
                </c:pt>
                <c:pt idx="2">
                  <c:v>3730350</c:v>
                </c:pt>
                <c:pt idx="3">
                  <c:v>3792332</c:v>
                </c:pt>
                <c:pt idx="4">
                  <c:v>4778310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AFB-4941-86A3-9561561858A2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Wydatki!$A$4</c:f>
              <c:strCache>
                <c:ptCount val="1"/>
                <c:pt idx="0">
                  <c:v>Wynagrodzenie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>
              <a:innerShdw blurRad="114300">
                <a:schemeClr val="accent3"/>
              </a:innerShdw>
            </a:effectLst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8-4418-95F0-0830050BE3A0}"/>
                </c:ext>
              </c:extLst>
            </c:dLbl>
            <c:dLbl>
              <c:idx val="1"/>
              <c:layout>
                <c:manualLayout>
                  <c:x val="-7.760954454808236E-2"/>
                  <c:y val="3.04113239318435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98-4418-95F0-0830050BE3A0}"/>
                </c:ext>
              </c:extLst>
            </c:dLbl>
            <c:dLbl>
              <c:idx val="2"/>
              <c:layout>
                <c:manualLayout>
                  <c:x val="-6.9649591261099472E-2"/>
                  <c:y val="6.08226478636883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98-4418-95F0-0830050BE3A0}"/>
                </c:ext>
              </c:extLst>
            </c:dLbl>
            <c:dLbl>
              <c:idx val="3"/>
              <c:layout>
                <c:manualLayout>
                  <c:x val="-8.1589521191573741E-2"/>
                  <c:y val="3.34524563250285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98-4418-95F0-0830050BE3A0}"/>
                </c:ext>
              </c:extLst>
            </c:dLbl>
            <c:dLbl>
              <c:idx val="4"/>
              <c:layout>
                <c:manualLayout>
                  <c:x val="-6.9649591261099472E-2"/>
                  <c:y val="4.8658118290950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98-4418-95F0-0830050BE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Wydatki!$B$3:$F$3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Wydatki!$B$4:$F$4</c:f>
              <c:numCache>
                <c:formatCode>#,##0.00</c:formatCode>
                <c:ptCount val="5"/>
                <c:pt idx="0">
                  <c:v>41021300.260000013</c:v>
                </c:pt>
                <c:pt idx="1">
                  <c:v>43864429.190000013</c:v>
                </c:pt>
                <c:pt idx="2">
                  <c:v>46994573.450000055</c:v>
                </c:pt>
                <c:pt idx="3">
                  <c:v>53414983.620000005</c:v>
                </c:pt>
                <c:pt idx="4">
                  <c:v>58186562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8D-4906-A132-8A8136BA5CAB}"/>
            </c:ext>
          </c:extLst>
        </c:ser>
        <c:dLbls/>
        <c:gapWidth val="164"/>
        <c:overlap val="-22"/>
        <c:axId val="86420864"/>
        <c:axId val="87573632"/>
      </c:barChart>
      <c:catAx>
        <c:axId val="8642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7573632"/>
        <c:crosses val="autoZero"/>
        <c:auto val="1"/>
        <c:lblAlgn val="ctr"/>
        <c:lblOffset val="100"/>
      </c:catAx>
      <c:valAx>
        <c:axId val="87573632"/>
        <c:scaling>
          <c:orientation val="minMax"/>
        </c:scaling>
        <c:axPos val="l"/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64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Oświata!$B$3</c:f>
              <c:strCache>
                <c:ptCount val="1"/>
                <c:pt idx="0">
                  <c:v>Wydatki na oświatę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Oświata!$C$2:$G$2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Oświata!$C$3:$G$3</c:f>
              <c:numCache>
                <c:formatCode>#,##0.00</c:formatCode>
                <c:ptCount val="5"/>
                <c:pt idx="0">
                  <c:v>35072295.210000001</c:v>
                </c:pt>
                <c:pt idx="1">
                  <c:v>37951123.630000003</c:v>
                </c:pt>
                <c:pt idx="2">
                  <c:v>40319451.31000001</c:v>
                </c:pt>
                <c:pt idx="3">
                  <c:v>45106896.900000006</c:v>
                </c:pt>
                <c:pt idx="4">
                  <c:v>48222341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C-49A0-8CF3-CEAC3747E867}"/>
            </c:ext>
          </c:extLst>
        </c:ser>
        <c:ser>
          <c:idx val="1"/>
          <c:order val="1"/>
          <c:tx>
            <c:strRef>
              <c:f>Oświata!$B$4</c:f>
              <c:strCache>
                <c:ptCount val="1"/>
                <c:pt idx="0">
                  <c:v>Subwencja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Oświata!$C$2:$G$2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Oświata!$C$4:$G$4</c:f>
              <c:numCache>
                <c:formatCode>#,##0.00</c:formatCode>
                <c:ptCount val="5"/>
                <c:pt idx="0">
                  <c:v>20718998</c:v>
                </c:pt>
                <c:pt idx="1">
                  <c:v>22797964</c:v>
                </c:pt>
                <c:pt idx="2">
                  <c:v>24077723</c:v>
                </c:pt>
                <c:pt idx="3">
                  <c:v>24170306</c:v>
                </c:pt>
                <c:pt idx="4">
                  <c:v>25385033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6C-49A0-8CF3-CEAC3747E867}"/>
            </c:ext>
          </c:extLst>
        </c:ser>
        <c:dLbls/>
        <c:marker val="1"/>
        <c:axId val="87795968"/>
        <c:axId val="87797760"/>
      </c:lineChart>
      <c:catAx>
        <c:axId val="877959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7797760"/>
        <c:crosses val="autoZero"/>
        <c:auto val="1"/>
        <c:lblAlgn val="ctr"/>
        <c:lblOffset val="100"/>
      </c:catAx>
      <c:valAx>
        <c:axId val="87797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77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48023980390711E-3"/>
          <c:y val="0.13984167824952537"/>
          <c:w val="0.57595459117724079"/>
          <c:h val="0.8513203687816792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D1-47CE-B3D1-F00650919948}"/>
              </c:ext>
            </c:extLst>
          </c:dPt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D1-47CE-B3D1-F00650919948}"/>
              </c:ext>
            </c:extLst>
          </c:dPt>
          <c:dPt>
            <c:idx val="2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D1-47CE-B3D1-F00650919948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D1-47CE-B3D1-F00650919948}"/>
              </c:ext>
            </c:extLst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D1-47CE-B3D1-F00650919948}"/>
              </c:ext>
            </c:extLst>
          </c:dPt>
          <c:dPt>
            <c:idx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D1-47CE-B3D1-F00650919948}"/>
              </c:ext>
            </c:extLst>
          </c:dPt>
          <c:dLbls>
            <c:dLbl>
              <c:idx val="2"/>
              <c:layout>
                <c:manualLayout>
                  <c:x val="-5.25826221410658E-2"/>
                  <c:y val="6.5454440858758386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1-47CE-B3D1-F00650919948}"/>
                </c:ext>
              </c:extLst>
            </c:dLbl>
            <c:dLbl>
              <c:idx val="3"/>
              <c:layout>
                <c:manualLayout>
                  <c:x val="-3.4153762320008905E-2"/>
                  <c:y val="-2.350469778481306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1-47CE-B3D1-F00650919948}"/>
                </c:ext>
              </c:extLst>
            </c:dLbl>
            <c:dLbl>
              <c:idx val="4"/>
              <c:layout>
                <c:manualLayout>
                  <c:x val="1.493520882320278E-2"/>
                  <c:y val="-4.1123942464894196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D1-47CE-B3D1-F00650919948}"/>
                </c:ext>
              </c:extLst>
            </c:dLbl>
            <c:dLbl>
              <c:idx val="5"/>
              <c:layout>
                <c:manualLayout>
                  <c:x val="0.10204110183399309"/>
                  <c:y val="8.0172249016926128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D1-47CE-B3D1-F00650919948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Wydatki!$A$23:$A$28</c:f>
              <c:strCache>
                <c:ptCount val="6"/>
                <c:pt idx="0">
                  <c:v>Dotacja dla niepublicznych jednostek oświatowych
5 966 338,00 zł</c:v>
                </c:pt>
                <c:pt idx="1">
                  <c:v>Dotacja dla instytucji kultury 3 993 665,00 zł</c:v>
                </c:pt>
                <c:pt idx="2">
                  <c:v>Dotacja dla organizacji pożytku publicznego 566 108,00 zł</c:v>
                </c:pt>
                <c:pt idx="3">
                  <c:v>Dotacja dotyczy dofinansowania Mławskiej Hali Sportowej 
530 269,00 zł, tj. 50% ogólnych kosztów MHS </c:v>
                </c:pt>
                <c:pt idx="4">
                  <c:v>Dotacja celowa dla pozostałych jednostek sektora finansów publicznych 50 000,00 zł</c:v>
                </c:pt>
                <c:pt idx="5">
                  <c:v>Dotacja celowa dla pozostałych jednostkek niezaliczanych do sektora finansów publicznych 10 300,00 zł</c:v>
                </c:pt>
              </c:strCache>
            </c:strRef>
          </c:cat>
          <c:val>
            <c:numRef>
              <c:f>Wydatki!$B$23:$B$28</c:f>
              <c:numCache>
                <c:formatCode>#,##0.00</c:formatCode>
                <c:ptCount val="6"/>
                <c:pt idx="0">
                  <c:v>5966338</c:v>
                </c:pt>
                <c:pt idx="1">
                  <c:v>3993665</c:v>
                </c:pt>
                <c:pt idx="2">
                  <c:v>566108</c:v>
                </c:pt>
                <c:pt idx="3">
                  <c:v>530269</c:v>
                </c:pt>
                <c:pt idx="4">
                  <c:v>50000</c:v>
                </c:pt>
                <c:pt idx="5">
                  <c:v>10300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5D1-47CE-B3D1-F00650919948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441296537464299"/>
          <c:y val="6.7933698417617594E-2"/>
          <c:w val="0.46658820551611435"/>
          <c:h val="0.8702008458425114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92776169542488"/>
          <c:y val="8.4698751360336735E-2"/>
          <c:w val="0.37797845759728127"/>
          <c:h val="0.8820267391766737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FD-47B8-BF8C-32068AA6DEB6}"/>
              </c:ext>
            </c:extLst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FD-47B8-BF8C-32068AA6DEB6}"/>
              </c:ext>
            </c:extLst>
          </c:dPt>
          <c:dPt>
            <c:idx val="2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FD-47B8-BF8C-32068AA6DEB6}"/>
              </c:ext>
            </c:extLst>
          </c:dPt>
          <c:dLbls>
            <c:dLbl>
              <c:idx val="1"/>
              <c:layout>
                <c:manualLayout>
                  <c:x val="-3.4007567308142791E-2"/>
                  <c:y val="-3.1116549149927987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FD-47B8-BF8C-32068AA6DEB6}"/>
                </c:ext>
              </c:extLst>
            </c:dLbl>
            <c:dLbl>
              <c:idx val="2"/>
              <c:layout>
                <c:manualLayout>
                  <c:x val="5.1581262006689083E-2"/>
                  <c:y val="-2.9914188922518029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FD-47B8-BF8C-32068AA6DEB6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 Bieżące'!$B$4:$B$6</c:f>
              <c:strCache>
                <c:ptCount val="3"/>
                <c:pt idx="0">
                  <c:v>Rodzina 46 713 430,00 zł</c:v>
                </c:pt>
                <c:pt idx="1">
                  <c:v>Pomoc społeczna 1 917 300,00 zł</c:v>
                </c:pt>
                <c:pt idx="2">
                  <c:v>Pozostałe 739 187,00 zł</c:v>
                </c:pt>
              </c:strCache>
            </c:strRef>
          </c:cat>
          <c:val>
            <c:numRef>
              <c:f>'W Bieżące'!$C$4:$C$6</c:f>
              <c:numCache>
                <c:formatCode>#,##0.00</c:formatCode>
                <c:ptCount val="3"/>
                <c:pt idx="0">
                  <c:v>46713430</c:v>
                </c:pt>
                <c:pt idx="1">
                  <c:v>1917300</c:v>
                </c:pt>
                <c:pt idx="2">
                  <c:v>739187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FD-47B8-BF8C-32068AA6DEB6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01302777758782"/>
          <c:y val="0.25719004508612664"/>
          <c:w val="0.41788213155610782"/>
          <c:h val="0.503769404076639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132931748554877E-2"/>
          <c:y val="9.9869461963103354E-2"/>
          <c:w val="0.55781002581288908"/>
          <c:h val="0.8325717843559736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9-4C2F-9C66-3A244C734ED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9-4C2F-9C66-3A244C734ED8}"/>
              </c:ext>
            </c:extLst>
          </c:dPt>
          <c:dPt>
            <c:idx val="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9-4C2F-9C66-3A244C734ED8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9-4C2F-9C66-3A244C734ED8}"/>
              </c:ext>
            </c:extLst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E9-4C2F-9C66-3A244C734ED8}"/>
              </c:ext>
            </c:extLst>
          </c:dPt>
          <c:dPt>
            <c:idx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E9-4C2F-9C66-3A244C734ED8}"/>
              </c:ext>
            </c:extLst>
          </c:dPt>
          <c:dLbls>
            <c:dLbl>
              <c:idx val="3"/>
              <c:layout>
                <c:manualLayout>
                  <c:x val="4.9062876800330897E-2"/>
                  <c:y val="8.02082687658836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E9-4C2F-9C66-3A244C734ED8}"/>
                </c:ext>
              </c:extLst>
            </c:dLbl>
            <c:dLbl>
              <c:idx val="4"/>
              <c:layout>
                <c:manualLayout>
                  <c:x val="3.2487804489273239E-3"/>
                  <c:y val="-5.4965209901647865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E9-4C2F-9C66-3A244C734ED8}"/>
                </c:ext>
              </c:extLst>
            </c:dLbl>
            <c:dLbl>
              <c:idx val="5"/>
              <c:layout>
                <c:manualLayout>
                  <c:x val="3.2833446205208415E-2"/>
                  <c:y val="-5.4965209901647796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E9-4C2F-9C66-3A244C734ED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 Bieżące'!$B$14:$B$19</c:f>
              <c:strCache>
                <c:ptCount val="6"/>
                <c:pt idx="0">
                  <c:v>Oświetlenie ulic, placów i dróg
1 600 000,00 zł</c:v>
                </c:pt>
                <c:pt idx="1">
                  <c:v>Szkoły podstawowe
1 063 603,00 zł</c:v>
                </c:pt>
                <c:pt idx="2">
                  <c:v>Instytucje kultury fizycznej
930 000,00 zł</c:v>
                </c:pt>
                <c:pt idx="3">
                  <c:v>Przedszkola
286 500,00 zł</c:v>
                </c:pt>
                <c:pt idx="4">
                  <c:v>Urzędy gmin 
156 000,00 zł</c:v>
                </c:pt>
                <c:pt idx="5">
                  <c:v>Pozostałe 
105 575,00 zł</c:v>
                </c:pt>
              </c:strCache>
            </c:strRef>
          </c:cat>
          <c:val>
            <c:numRef>
              <c:f>'W Bieżące'!$C$14:$C$19</c:f>
              <c:numCache>
                <c:formatCode>#,##0.00</c:formatCode>
                <c:ptCount val="6"/>
                <c:pt idx="0">
                  <c:v>1600000</c:v>
                </c:pt>
                <c:pt idx="1">
                  <c:v>1063603</c:v>
                </c:pt>
                <c:pt idx="2">
                  <c:v>930000</c:v>
                </c:pt>
                <c:pt idx="3">
                  <c:v>286500</c:v>
                </c:pt>
                <c:pt idx="4">
                  <c:v>156000</c:v>
                </c:pt>
                <c:pt idx="5">
                  <c:v>105575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1E9-4C2F-9C66-3A244C734ED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43022766840969"/>
          <c:y val="5.0365386234389332E-2"/>
          <c:w val="0.37860173663988855"/>
          <c:h val="0.91689325023059276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90487052812248E-3"/>
          <c:y val="0.12333333333333332"/>
          <c:w val="0.58101532597526584"/>
          <c:h val="0.85000000000000009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solidFill>
                  <a:schemeClr val="accent4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EF-4A71-8A8E-712DBC12DA52}"/>
              </c:ext>
            </c:extLst>
          </c:dPt>
          <c:dPt>
            <c:idx val="1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EF-4A71-8A8E-712DBC12DA52}"/>
              </c:ext>
            </c:extLst>
          </c:dPt>
          <c:dPt>
            <c:idx val="2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EF-4A71-8A8E-712DBC12DA52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EF-4A71-8A8E-712DBC12DA52}"/>
              </c:ext>
            </c:extLst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7030A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AEF-4A71-8A8E-712DBC12DA52}"/>
              </c:ext>
            </c:extLst>
          </c:dPt>
          <c:dPt>
            <c:idx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AEF-4A71-8A8E-712DBC12DA52}"/>
              </c:ext>
            </c:extLst>
          </c:dPt>
          <c:dLbls>
            <c:dLbl>
              <c:idx val="3"/>
              <c:layout>
                <c:manualLayout>
                  <c:x val="3.3980070643645249E-2"/>
                  <c:y val="1.478215223097116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F-4A71-8A8E-712DBC12DA52}"/>
                </c:ext>
              </c:extLst>
            </c:dLbl>
            <c:dLbl>
              <c:idx val="4"/>
              <c:layout>
                <c:manualLayout>
                  <c:x val="1.9392329221088325E-2"/>
                  <c:y val="2.526981627296588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EF-4A71-8A8E-712DBC12DA52}"/>
                </c:ext>
              </c:extLst>
            </c:dLbl>
            <c:dLbl>
              <c:idx val="5"/>
              <c:layout>
                <c:manualLayout>
                  <c:x val="1.9134217623056261E-2"/>
                  <c:y val="4.158871391076115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EF-4A71-8A8E-712DBC12DA5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 Bieżące'!$B$44:$B$49</c:f>
              <c:strCache>
                <c:ptCount val="6"/>
                <c:pt idx="0">
                  <c:v>Kultura fizyczna  549 500,00 zł</c:v>
                </c:pt>
                <c:pt idx="1">
                  <c:v>Oświata i wychowanie 545 593,00 zł</c:v>
                </c:pt>
                <c:pt idx="2">
                  <c:v>Administracja publiczna 339 208,00 zł</c:v>
                </c:pt>
                <c:pt idx="3">
                  <c:v>Pozostałe 128 799,00</c:v>
                </c:pt>
                <c:pt idx="4">
                  <c:v>Pomoc społeczna 122 900,00 zł</c:v>
                </c:pt>
                <c:pt idx="5">
                  <c:v>Gospodarka komunalna 
i ochrona środowiska 84 750,00 zł</c:v>
                </c:pt>
              </c:strCache>
            </c:strRef>
          </c:cat>
          <c:val>
            <c:numRef>
              <c:f>'W Bieżące'!$C$44:$C$49</c:f>
              <c:numCache>
                <c:formatCode>#,##0.00</c:formatCode>
                <c:ptCount val="6"/>
                <c:pt idx="0">
                  <c:v>549500</c:v>
                </c:pt>
                <c:pt idx="1">
                  <c:v>545593</c:v>
                </c:pt>
                <c:pt idx="2">
                  <c:v>339208</c:v>
                </c:pt>
                <c:pt idx="3">
                  <c:v>128799</c:v>
                </c:pt>
                <c:pt idx="4">
                  <c:v>122900</c:v>
                </c:pt>
                <c:pt idx="5">
                  <c:v>84750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AEF-4A71-8A8E-712DBC12DA5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919190624576149"/>
          <c:y val="5.772598425196851E-2"/>
          <c:w val="0.49278976650988843"/>
          <c:h val="0.9147034120734910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60" b="1" i="0" u="none" strike="noStrike" kern="1200" cap="all" spc="100" normalizeH="0" baseline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l-PL" sz="4000" b="0" dirty="0"/>
              <a:t>OBSŁUGA DŁUGU</a:t>
            </a:r>
          </a:p>
          <a:p>
            <a:pPr algn="ctr" rtl="0">
              <a:defRPr sz="2160" b="1" i="0" u="none" strike="noStrike" kern="1200" cap="all" spc="100" normalizeH="0" baseline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l-PL" sz="2800" b="0" cap="none" dirty="0"/>
              <a:t>Plan </a:t>
            </a:r>
            <a:r>
              <a:rPr lang="pl-PL" sz="2800" b="0" baseline="0" dirty="0"/>
              <a:t>  </a:t>
            </a:r>
            <a:r>
              <a:rPr lang="pl-PL" sz="2800" b="0" dirty="0"/>
              <a:t>515 500,85 </a:t>
            </a:r>
            <a:r>
              <a:rPr lang="pl-PL" sz="2800" b="0" cap="none" dirty="0"/>
              <a:t>zł</a:t>
            </a:r>
            <a:r>
              <a:rPr lang="pl-PL" sz="2800" b="0" dirty="0"/>
              <a:t> </a:t>
            </a:r>
          </a:p>
        </c:rich>
      </c:tx>
      <c:layout>
        <c:manualLayout>
          <c:xMode val="edge"/>
          <c:yMode val="edge"/>
          <c:x val="0.32798170931758547"/>
          <c:y val="5.177933360405362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5715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3"/>
              </a:outerShdw>
            </a:effectLst>
          </c:spPr>
          <c:marker>
            <c:symbol val="none"/>
          </c:marker>
          <c:cat>
            <c:numRef>
              <c:f>'W Bieżące'!$C$55:$Q$55</c:f>
              <c:numCache>
                <c:formatCode>General</c:formatCode>
                <c:ptCount val="1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</c:numCache>
            </c:numRef>
          </c:cat>
          <c:val>
            <c:numRef>
              <c:f>'W Bieżące'!$C$56:$Q$56</c:f>
              <c:numCache>
                <c:formatCode>#,##0.00</c:formatCode>
                <c:ptCount val="15"/>
                <c:pt idx="0">
                  <c:v>804893.5</c:v>
                </c:pt>
                <c:pt idx="1">
                  <c:v>853631.5</c:v>
                </c:pt>
                <c:pt idx="2">
                  <c:v>760796</c:v>
                </c:pt>
                <c:pt idx="3">
                  <c:v>515500.85</c:v>
                </c:pt>
                <c:pt idx="4">
                  <c:v>710362</c:v>
                </c:pt>
                <c:pt idx="5">
                  <c:v>701372</c:v>
                </c:pt>
                <c:pt idx="6">
                  <c:v>636582</c:v>
                </c:pt>
                <c:pt idx="7">
                  <c:v>587020</c:v>
                </c:pt>
                <c:pt idx="8">
                  <c:v>521820</c:v>
                </c:pt>
                <c:pt idx="9">
                  <c:v>436145</c:v>
                </c:pt>
                <c:pt idx="10">
                  <c:v>363520</c:v>
                </c:pt>
                <c:pt idx="11">
                  <c:v>271270</c:v>
                </c:pt>
                <c:pt idx="12">
                  <c:v>197270</c:v>
                </c:pt>
                <c:pt idx="13">
                  <c:v>104770</c:v>
                </c:pt>
                <c:pt idx="14">
                  <c:v>18300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5B-4A9C-9924-E6B21C2F9202}"/>
            </c:ext>
          </c:extLst>
        </c:ser>
        <c:dLbls/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axId val="95618560"/>
        <c:axId val="95620096"/>
      </c:lineChart>
      <c:catAx>
        <c:axId val="95618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95620096"/>
        <c:crosses val="autoZero"/>
        <c:auto val="1"/>
        <c:lblAlgn val="ctr"/>
        <c:lblOffset val="100"/>
      </c:catAx>
      <c:valAx>
        <c:axId val="95620096"/>
        <c:scaling>
          <c:orientation val="minMax"/>
        </c:scaling>
        <c:axPos val="l"/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956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3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WPF!$A$23</c:f>
              <c:strCache>
                <c:ptCount val="1"/>
                <c:pt idx="0">
                  <c:v>Nadwyżka operacyjna</c:v>
                </c:pt>
              </c:strCache>
            </c:strRef>
          </c:tx>
          <c:spPr>
            <a:ln w="57150" cap="rnd" cmpd="sng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8-466B-8DD1-20E1D7BD6C9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8-466B-8DD1-20E1D7BD6C9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8-466B-8DD1-20E1D7BD6C97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58-466B-8DD1-20E1D7BD6C9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8-466B-8DD1-20E1D7BD6C9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58-466B-8DD1-20E1D7BD6C9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58-466B-8DD1-20E1D7BD6C97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58-466B-8DD1-20E1D7BD6C97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58-466B-8DD1-20E1D7BD6C9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58-466B-8DD1-20E1D7BD6C97}"/>
                </c:ext>
              </c:extLst>
            </c:dLbl>
            <c:dLbl>
              <c:idx val="10"/>
              <c:layout>
                <c:manualLayout>
                  <c:x val="-0.14902345800524941"/>
                  <c:y val="-3.8853346456694453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58-466B-8DD1-20E1D7BD6C97}"/>
                </c:ext>
              </c:extLst>
            </c:dLbl>
            <c:dLbl>
              <c:idx val="11"/>
              <c:layout>
                <c:manualLayout>
                  <c:x val="-4.7294291338582699E-2"/>
                  <c:y val="-0.12888533464566929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58-466B-8DD1-20E1D7BD6C97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58-466B-8DD1-20E1D7BD6C97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58-466B-8DD1-20E1D7BD6C9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58-466B-8DD1-20E1D7BD6C97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58-466B-8DD1-20E1D7BD6C97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58-466B-8DD1-20E1D7BD6C97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58-466B-8DD1-20E1D7BD6C97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58-466B-8DD1-20E1D7BD6C97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58-466B-8DD1-20E1D7BD6C97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58-466B-8DD1-20E1D7BD6C97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58-466B-8DD1-20E1D7BD6C97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58-466B-8DD1-20E1D7BD6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WPF!$B$22:$X$22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WPF!$B$23:$X$23</c:f>
              <c:numCache>
                <c:formatCode>#,##0.00</c:formatCode>
                <c:ptCount val="23"/>
                <c:pt idx="0">
                  <c:v>5151970</c:v>
                </c:pt>
                <c:pt idx="1">
                  <c:v>3833988.1499999911</c:v>
                </c:pt>
                <c:pt idx="2">
                  <c:v>8716254.2300000023</c:v>
                </c:pt>
                <c:pt idx="3">
                  <c:v>11838187.219999997</c:v>
                </c:pt>
                <c:pt idx="4">
                  <c:v>14054155.900000006</c:v>
                </c:pt>
                <c:pt idx="5">
                  <c:v>15622511.650000006</c:v>
                </c:pt>
                <c:pt idx="6">
                  <c:v>15525919.329999996</c:v>
                </c:pt>
                <c:pt idx="7">
                  <c:v>13082054.599999992</c:v>
                </c:pt>
                <c:pt idx="8">
                  <c:v>16857930.819999997</c:v>
                </c:pt>
                <c:pt idx="9">
                  <c:v>20668019.189999983</c:v>
                </c:pt>
                <c:pt idx="10">
                  <c:v>1802682.3900000155</c:v>
                </c:pt>
                <c:pt idx="11">
                  <c:v>2274027.150000006</c:v>
                </c:pt>
                <c:pt idx="12">
                  <c:v>3845457</c:v>
                </c:pt>
                <c:pt idx="13">
                  <c:v>5580449</c:v>
                </c:pt>
                <c:pt idx="14">
                  <c:v>6068250</c:v>
                </c:pt>
                <c:pt idx="15">
                  <c:v>6476618</c:v>
                </c:pt>
                <c:pt idx="16">
                  <c:v>6962772</c:v>
                </c:pt>
                <c:pt idx="17">
                  <c:v>7481825</c:v>
                </c:pt>
                <c:pt idx="18">
                  <c:v>7982969</c:v>
                </c:pt>
                <c:pt idx="19">
                  <c:v>8408355</c:v>
                </c:pt>
                <c:pt idx="20">
                  <c:v>8863969</c:v>
                </c:pt>
                <c:pt idx="21">
                  <c:v>9291871</c:v>
                </c:pt>
                <c:pt idx="22">
                  <c:v>9689763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6-46E6-9EF8-3A1139D78B2A}"/>
            </c:ext>
          </c:extLst>
        </c:ser>
        <c:dLbls/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96250112"/>
        <c:axId val="96419840"/>
      </c:lineChart>
      <c:catAx>
        <c:axId val="96250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96419840"/>
        <c:crosses val="autoZero"/>
        <c:auto val="1"/>
        <c:lblAlgn val="ctr"/>
        <c:lblOffset val="100"/>
      </c:catAx>
      <c:valAx>
        <c:axId val="96419840"/>
        <c:scaling>
          <c:orientation val="minMax"/>
        </c:scaling>
        <c:axPos val="l"/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962501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327477034120734"/>
          <c:y val="0.15937626023450038"/>
          <c:w val="0.83422522965879276"/>
          <c:h val="0.65312203056493578"/>
        </c:manualLayout>
      </c:layout>
      <c:lineChart>
        <c:grouping val="standard"/>
        <c:ser>
          <c:idx val="0"/>
          <c:order val="0"/>
          <c:tx>
            <c:strRef>
              <c:f>WPF!$A$2</c:f>
              <c:strCache>
                <c:ptCount val="1"/>
                <c:pt idx="0">
                  <c:v>Dochody bieżące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WPF!$B$1:$W$1</c:f>
              <c:numCache>
                <c:formatCode>General</c:formatCode>
                <c:ptCount val="2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</c:numCache>
            </c:numRef>
          </c:cat>
          <c:val>
            <c:numRef>
              <c:f>WPF!$B$2:$W$2</c:f>
              <c:numCache>
                <c:formatCode>#,##0.00</c:formatCode>
                <c:ptCount val="22"/>
                <c:pt idx="0">
                  <c:v>71762451.220000014</c:v>
                </c:pt>
                <c:pt idx="1">
                  <c:v>75029971.959999993</c:v>
                </c:pt>
                <c:pt idx="2">
                  <c:v>78801320.049999997</c:v>
                </c:pt>
                <c:pt idx="3">
                  <c:v>81382412.769999996</c:v>
                </c:pt>
                <c:pt idx="4">
                  <c:v>88503846.359999999</c:v>
                </c:pt>
                <c:pt idx="5">
                  <c:v>95103917.540000007</c:v>
                </c:pt>
                <c:pt idx="6">
                  <c:v>113211447.28</c:v>
                </c:pt>
                <c:pt idx="7">
                  <c:v>123439049.89</c:v>
                </c:pt>
                <c:pt idx="8">
                  <c:v>131468795.83</c:v>
                </c:pt>
                <c:pt idx="9">
                  <c:v>151077278.89000002</c:v>
                </c:pt>
                <c:pt idx="10">
                  <c:v>150398117.86000001</c:v>
                </c:pt>
                <c:pt idx="11">
                  <c:v>159996159</c:v>
                </c:pt>
                <c:pt idx="12">
                  <c:v>163697490</c:v>
                </c:pt>
                <c:pt idx="13">
                  <c:v>167809869</c:v>
                </c:pt>
                <c:pt idx="14">
                  <c:v>172191176</c:v>
                </c:pt>
                <c:pt idx="15">
                  <c:v>176752617</c:v>
                </c:pt>
                <c:pt idx="16">
                  <c:v>181495671</c:v>
                </c:pt>
                <c:pt idx="17">
                  <c:v>186378046</c:v>
                </c:pt>
                <c:pt idx="18">
                  <c:v>191351596</c:v>
                </c:pt>
                <c:pt idx="19">
                  <c:v>196361967</c:v>
                </c:pt>
                <c:pt idx="20">
                  <c:v>201515632</c:v>
                </c:pt>
                <c:pt idx="21">
                  <c:v>206759826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73-45DB-ACA7-A946FDF1800D}"/>
            </c:ext>
          </c:extLst>
        </c:ser>
        <c:ser>
          <c:idx val="1"/>
          <c:order val="1"/>
          <c:tx>
            <c:strRef>
              <c:f>WPF!$A$3</c:f>
              <c:strCache>
                <c:ptCount val="1"/>
                <c:pt idx="0">
                  <c:v>Wydatki bieżące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WPF!$B$1:$W$1</c:f>
              <c:numCache>
                <c:formatCode>General</c:formatCode>
                <c:ptCount val="2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</c:numCache>
            </c:numRef>
          </c:cat>
          <c:val>
            <c:numRef>
              <c:f>WPF!$B$3:$W$3</c:f>
              <c:numCache>
                <c:formatCode>#,##0.00</c:formatCode>
                <c:ptCount val="22"/>
                <c:pt idx="0">
                  <c:v>66610481.220000006</c:v>
                </c:pt>
                <c:pt idx="1">
                  <c:v>71195983.810000002</c:v>
                </c:pt>
                <c:pt idx="2">
                  <c:v>70085065.819999993</c:v>
                </c:pt>
                <c:pt idx="3">
                  <c:v>69544225.549999997</c:v>
                </c:pt>
                <c:pt idx="4">
                  <c:v>74449690.459999993</c:v>
                </c:pt>
                <c:pt idx="5">
                  <c:v>79481405.890000001</c:v>
                </c:pt>
                <c:pt idx="6">
                  <c:v>97685527.950000003</c:v>
                </c:pt>
                <c:pt idx="7">
                  <c:v>110356995.29000002</c:v>
                </c:pt>
                <c:pt idx="8">
                  <c:v>114610865.01000002</c:v>
                </c:pt>
                <c:pt idx="9">
                  <c:v>130409259.7</c:v>
                </c:pt>
                <c:pt idx="10">
                  <c:v>148595435.47</c:v>
                </c:pt>
                <c:pt idx="11">
                  <c:v>157722131.84999999</c:v>
                </c:pt>
                <c:pt idx="12">
                  <c:v>159852033</c:v>
                </c:pt>
                <c:pt idx="13">
                  <c:v>162229420</c:v>
                </c:pt>
                <c:pt idx="14">
                  <c:v>166122926</c:v>
                </c:pt>
                <c:pt idx="15">
                  <c:v>170275999</c:v>
                </c:pt>
                <c:pt idx="16">
                  <c:v>174532899</c:v>
                </c:pt>
                <c:pt idx="17">
                  <c:v>178896221</c:v>
                </c:pt>
                <c:pt idx="18">
                  <c:v>183368627</c:v>
                </c:pt>
                <c:pt idx="19">
                  <c:v>187953612</c:v>
                </c:pt>
                <c:pt idx="20">
                  <c:v>192651663</c:v>
                </c:pt>
                <c:pt idx="21">
                  <c:v>197467955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73-45DB-ACA7-A946FDF1800D}"/>
            </c:ext>
          </c:extLst>
        </c:ser>
        <c:ser>
          <c:idx val="2"/>
          <c:order val="2"/>
          <c:tx>
            <c:strRef>
              <c:f>WPF!$A$4</c:f>
              <c:strCache>
                <c:ptCount val="1"/>
                <c:pt idx="0">
                  <c:v>Kwota długu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73-45DB-ACA7-A946FDF1800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73-45DB-ACA7-A946FDF180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73-45DB-ACA7-A946FDF1800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73-45DB-ACA7-A946FDF180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73-45DB-ACA7-A946FDF180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73-45DB-ACA7-A946FDF1800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73-45DB-ACA7-A946FDF1800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73-45DB-ACA7-A946FDF180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73-45DB-ACA7-A946FDF180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73-45DB-ACA7-A946FDF1800D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73-45DB-ACA7-A946FDF1800D}"/>
                </c:ext>
              </c:extLst>
            </c:dLbl>
            <c:dLbl>
              <c:idx val="11"/>
              <c:layout>
                <c:manualLayout>
                  <c:x val="-7.7760416666666693E-2"/>
                  <c:y val="-9.44237374006981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73-45DB-ACA7-A946FDF1800D}"/>
                </c:ext>
              </c:extLst>
            </c:dLbl>
            <c:dLbl>
              <c:idx val="12"/>
              <c:layout>
                <c:manualLayout>
                  <c:x val="1.455725065616798E-2"/>
                  <c:y val="-4.98400604058575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73-45DB-ACA7-A946FDF1800D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73-45DB-ACA7-A946FDF1800D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73-45DB-ACA7-A946FDF180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73-45DB-ACA7-A946FDF180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73-45DB-ACA7-A946FDF180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373-45DB-ACA7-A946FDF180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373-45DB-ACA7-A946FDF180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373-45DB-ACA7-A946FDF1800D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73-45DB-ACA7-A946FDF1800D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373-45DB-ACA7-A946FDF18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WPF!$B$1:$W$1</c:f>
              <c:numCache>
                <c:formatCode>General</c:formatCode>
                <c:ptCount val="2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</c:numCache>
            </c:numRef>
          </c:cat>
          <c:val>
            <c:numRef>
              <c:f>WPF!$B$4:$W$4</c:f>
              <c:numCache>
                <c:formatCode>#,##0.00</c:formatCode>
                <c:ptCount val="22"/>
                <c:pt idx="0">
                  <c:v>22200000</c:v>
                </c:pt>
                <c:pt idx="1">
                  <c:v>25400000</c:v>
                </c:pt>
                <c:pt idx="2">
                  <c:v>36684744</c:v>
                </c:pt>
                <c:pt idx="3">
                  <c:v>33700000</c:v>
                </c:pt>
                <c:pt idx="4">
                  <c:v>30700000</c:v>
                </c:pt>
                <c:pt idx="5">
                  <c:v>26700000</c:v>
                </c:pt>
                <c:pt idx="6">
                  <c:v>22700000</c:v>
                </c:pt>
                <c:pt idx="7">
                  <c:v>26900000</c:v>
                </c:pt>
                <c:pt idx="8">
                  <c:v>26900000</c:v>
                </c:pt>
                <c:pt idx="9">
                  <c:v>23500000</c:v>
                </c:pt>
                <c:pt idx="10">
                  <c:v>30765157.559999999</c:v>
                </c:pt>
                <c:pt idx="11">
                  <c:v>39444157.560000002</c:v>
                </c:pt>
                <c:pt idx="12">
                  <c:v>39444157.560000002</c:v>
                </c:pt>
                <c:pt idx="13">
                  <c:v>35844157.560000002</c:v>
                </c:pt>
                <c:pt idx="14">
                  <c:v>32800000</c:v>
                </c:pt>
                <c:pt idx="15">
                  <c:v>28800000</c:v>
                </c:pt>
                <c:pt idx="16">
                  <c:v>23950000</c:v>
                </c:pt>
                <c:pt idx="17">
                  <c:v>19800000</c:v>
                </c:pt>
                <c:pt idx="18">
                  <c:v>14700000</c:v>
                </c:pt>
                <c:pt idx="19">
                  <c:v>10700000</c:v>
                </c:pt>
                <c:pt idx="20">
                  <c:v>5700000</c:v>
                </c:pt>
                <c:pt idx="21">
                  <c:v>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73-45DB-ACA7-A946FDF1800D}"/>
            </c:ext>
          </c:extLst>
        </c:ser>
        <c:ser>
          <c:idx val="3"/>
          <c:order val="3"/>
          <c:tx>
            <c:strRef>
              <c:f>WPF!$A$5</c:f>
              <c:strCache>
                <c:ptCount val="1"/>
                <c:pt idx="0">
                  <c:v>Wydatki majątkowe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WPF!$B$1:$W$1</c:f>
              <c:numCache>
                <c:formatCode>General</c:formatCode>
                <c:ptCount val="2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</c:numCache>
            </c:numRef>
          </c:cat>
          <c:val>
            <c:numRef>
              <c:f>WPF!$B$5:$W$5</c:f>
              <c:numCache>
                <c:formatCode>#,##0.00</c:formatCode>
                <c:ptCount val="22"/>
                <c:pt idx="0">
                  <c:v>13582832.65</c:v>
                </c:pt>
                <c:pt idx="1">
                  <c:v>15782854.26</c:v>
                </c:pt>
                <c:pt idx="2">
                  <c:v>7326531.6299999999</c:v>
                </c:pt>
                <c:pt idx="3">
                  <c:v>12942995.869999999</c:v>
                </c:pt>
                <c:pt idx="4">
                  <c:v>11123960.199999997</c:v>
                </c:pt>
                <c:pt idx="5">
                  <c:v>15226124.890000002</c:v>
                </c:pt>
                <c:pt idx="6">
                  <c:v>14963353.5</c:v>
                </c:pt>
                <c:pt idx="7">
                  <c:v>22287284.379999999</c:v>
                </c:pt>
                <c:pt idx="8">
                  <c:v>30460107.02</c:v>
                </c:pt>
                <c:pt idx="9">
                  <c:v>24643684.43</c:v>
                </c:pt>
                <c:pt idx="10">
                  <c:v>35135381.240000002</c:v>
                </c:pt>
                <c:pt idx="11">
                  <c:v>27824000</c:v>
                </c:pt>
                <c:pt idx="12">
                  <c:v>4645457</c:v>
                </c:pt>
                <c:pt idx="13">
                  <c:v>2780449</c:v>
                </c:pt>
                <c:pt idx="14">
                  <c:v>3824092.44</c:v>
                </c:pt>
                <c:pt idx="15">
                  <c:v>2496618</c:v>
                </c:pt>
                <c:pt idx="16">
                  <c:v>2132772</c:v>
                </c:pt>
                <c:pt idx="17">
                  <c:v>3351825</c:v>
                </c:pt>
                <c:pt idx="18">
                  <c:v>2902969</c:v>
                </c:pt>
                <c:pt idx="19">
                  <c:v>4428355</c:v>
                </c:pt>
                <c:pt idx="20">
                  <c:v>3883969</c:v>
                </c:pt>
                <c:pt idx="21">
                  <c:v>4591871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73-45DB-ACA7-A946FDF1800D}"/>
            </c:ext>
          </c:extLst>
        </c:ser>
        <c:ser>
          <c:idx val="4"/>
          <c:order val="4"/>
          <c:tx>
            <c:strRef>
              <c:f>WPF!$A$6</c:f>
              <c:strCache>
                <c:ptCount val="1"/>
                <c:pt idx="0">
                  <c:v>Dochody majątkowe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WPF!$B$1:$W$1</c:f>
              <c:numCache>
                <c:formatCode>General</c:formatCode>
                <c:ptCount val="2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</c:numCache>
            </c:numRef>
          </c:cat>
          <c:val>
            <c:numRef>
              <c:f>WPF!$B$6:$W$6</c:f>
              <c:numCache>
                <c:formatCode>#,##0.00</c:formatCode>
                <c:ptCount val="22"/>
                <c:pt idx="0">
                  <c:v>10222442.550000003</c:v>
                </c:pt>
                <c:pt idx="1">
                  <c:v>8447720.0299999975</c:v>
                </c:pt>
                <c:pt idx="2">
                  <c:v>2139811.5299999998</c:v>
                </c:pt>
                <c:pt idx="3">
                  <c:v>2613000.44</c:v>
                </c:pt>
                <c:pt idx="4">
                  <c:v>2994641.08</c:v>
                </c:pt>
                <c:pt idx="5">
                  <c:v>4874342.1400000006</c:v>
                </c:pt>
                <c:pt idx="6">
                  <c:v>5443367.2400000002</c:v>
                </c:pt>
                <c:pt idx="7">
                  <c:v>5896841.0600000005</c:v>
                </c:pt>
                <c:pt idx="8">
                  <c:v>13450673.949999997</c:v>
                </c:pt>
                <c:pt idx="9">
                  <c:v>12967497.949999997</c:v>
                </c:pt>
                <c:pt idx="10">
                  <c:v>17839777.449999996</c:v>
                </c:pt>
                <c:pt idx="11">
                  <c:v>6617908</c:v>
                </c:pt>
                <c:pt idx="12">
                  <c:v>800000</c:v>
                </c:pt>
                <c:pt idx="13">
                  <c:v>800000</c:v>
                </c:pt>
                <c:pt idx="14">
                  <c:v>800000</c:v>
                </c:pt>
                <c:pt idx="15">
                  <c:v>20000</c:v>
                </c:pt>
                <c:pt idx="16">
                  <c:v>20000</c:v>
                </c:pt>
                <c:pt idx="17">
                  <c:v>20000</c:v>
                </c:pt>
                <c:pt idx="18">
                  <c:v>20000</c:v>
                </c:pt>
                <c:pt idx="19">
                  <c:v>20000</c:v>
                </c:pt>
                <c:pt idx="20">
                  <c:v>20000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73-45DB-ACA7-A946FDF1800D}"/>
            </c:ext>
          </c:extLst>
        </c:ser>
        <c:dLbls/>
        <c:marker val="1"/>
        <c:axId val="111703936"/>
        <c:axId val="111705472"/>
      </c:lineChart>
      <c:catAx>
        <c:axId val="111703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111705472"/>
        <c:crosses val="autoZero"/>
        <c:auto val="1"/>
        <c:lblAlgn val="ctr"/>
        <c:lblOffset val="100"/>
      </c:catAx>
      <c:valAx>
        <c:axId val="111705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11170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2477717776293839E-2"/>
          <c:w val="0.99895833333333339"/>
          <c:h val="5.721573974035211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31C66914-DED5-4D5F-8555-1D421528BE94}" type="VALUE">
                      <a:rPr lang="en-US" baseline="0" smtClean="0"/>
                      <a:pPr/>
                      <a:t>[WARTOŚĆ]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19-48CF-9390-56AFC069AD32}"/>
                </c:ext>
              </c:extLst>
            </c:dLbl>
            <c:dLbl>
              <c:idx val="1"/>
              <c:layout>
                <c:manualLayout>
                  <c:x val="0"/>
                  <c:y val="-1.128600970241369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82D7ABD1-5BC5-4DEB-B8A3-EA86E2C54071}" type="VALUE">
                      <a:rPr lang="en-US" sz="180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26"/>
                        <a:gd name="adj2" fmla="val 9171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19-48CF-9390-56AFC069AD3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C653CB7-71F7-4AE7-BE79-F01DA6E2D30F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19-48CF-9390-56AFC069AD32}"/>
                </c:ext>
              </c:extLst>
            </c:dLbl>
            <c:dLbl>
              <c:idx val="3"/>
              <c:layout>
                <c:manualLayout>
                  <c:x val="1.414946401941604E-3"/>
                  <c:y val="-3.385802910724108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875A644B-3445-4164-ADF4-412CF60F9D72}" type="VALUE">
                      <a:rPr lang="en-US" sz="180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26"/>
                        <a:gd name="adj2" fmla="val 132622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19-48CF-9390-56AFC069AD3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DDA9A5D-7536-4F3C-B294-2F4A2F61D800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19-48CF-9390-56AFC069AD3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PiO!$A$2:$A$6</c:f>
              <c:strCache>
                <c:ptCount val="5"/>
                <c:pt idx="0">
                  <c:v>Podatek od nieruchomości</c:v>
                </c:pt>
                <c:pt idx="1">
                  <c:v>Podatek od środków transportowych</c:v>
                </c:pt>
                <c:pt idx="2">
                  <c:v>Podatek rolny i leśny</c:v>
                </c:pt>
                <c:pt idx="3">
                  <c:v>Podatek od czynności cywilnoprawnych</c:v>
                </c:pt>
                <c:pt idx="4">
                  <c:v>Pozostałe </c:v>
                </c:pt>
              </c:strCache>
            </c:strRef>
          </c:cat>
          <c:val>
            <c:numRef>
              <c:f>PiO!$B$2:$B$6</c:f>
              <c:numCache>
                <c:formatCode>#,##0.00</c:formatCode>
                <c:ptCount val="5"/>
                <c:pt idx="0">
                  <c:v>18296760</c:v>
                </c:pt>
                <c:pt idx="1">
                  <c:v>1150000</c:v>
                </c:pt>
                <c:pt idx="2">
                  <c:v>121800</c:v>
                </c:pt>
                <c:pt idx="3">
                  <c:v>1780000</c:v>
                </c:pt>
                <c:pt idx="4">
                  <c:v>115000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C-4249-8A7A-466D49086A55}"/>
            </c:ext>
          </c:extLst>
        </c:ser>
        <c:dLbls/>
        <c:gapWidth val="300"/>
        <c:overlap val="-90"/>
        <c:axId val="67444736"/>
        <c:axId val="67446272"/>
      </c:barChart>
      <c:catAx>
        <c:axId val="674447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7446272"/>
        <c:crosses val="autoZero"/>
        <c:auto val="1"/>
        <c:lblAlgn val="ctr"/>
        <c:lblOffset val="100"/>
      </c:catAx>
      <c:valAx>
        <c:axId val="67446272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6744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WPF_bazowy!$D$69</c:f>
              <c:strCache>
                <c:ptCount val="1"/>
                <c:pt idx="0">
                  <c:v>średnia z art. 243 (plan III kw N-1)</c:v>
                </c:pt>
              </c:strCache>
            </c:strRef>
          </c:tx>
          <c:spPr>
            <a:ln w="28575"/>
          </c:spPr>
          <c:marker>
            <c:symbol val="none"/>
          </c:marker>
          <c:dLbls>
            <c:dLbl>
              <c:idx val="1"/>
              <c:layout>
                <c:manualLayout>
                  <c:x val="-3.1678367371884703E-2"/>
                  <c:y val="-9.529137257759415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E-466A-944A-804D52A3FBEB}"/>
                </c:ext>
              </c:extLst>
            </c:dLbl>
            <c:dLbl>
              <c:idx val="2"/>
              <c:layout>
                <c:manualLayout>
                  <c:x val="-2.2546694217475832E-2"/>
                  <c:y val="-5.13484710760454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E-466A-944A-804D52A3FBEB}"/>
                </c:ext>
              </c:extLst>
            </c:dLbl>
            <c:dLbl>
              <c:idx val="5"/>
              <c:layout>
                <c:manualLayout>
                  <c:x val="-3.1532853800654584E-2"/>
                  <c:y val="-2.549970548689916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5E-466A-944A-804D52A3FB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WPF_bazowy!$J$9:$S$9</c:f>
              <c:numCache>
                <c:formatCode>0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WPF_bazowy!$J$69:$S$69</c:f>
              <c:numCache>
                <c:formatCode>0.00%</c:formatCode>
                <c:ptCount val="10"/>
                <c:pt idx="0">
                  <c:v>0.18070000000000003</c:v>
                </c:pt>
                <c:pt idx="1">
                  <c:v>0.10070000000000001</c:v>
                </c:pt>
                <c:pt idx="2">
                  <c:v>4.1199999999999994E-2</c:v>
                </c:pt>
                <c:pt idx="3">
                  <c:v>4.7200000000000006E-2</c:v>
                </c:pt>
                <c:pt idx="4">
                  <c:v>5.4500000000000007E-2</c:v>
                </c:pt>
                <c:pt idx="5">
                  <c:v>6.7400000000000015E-2</c:v>
                </c:pt>
                <c:pt idx="6">
                  <c:v>4.6899999999999997E-2</c:v>
                </c:pt>
                <c:pt idx="7">
                  <c:v>5.1499999999999997E-2</c:v>
                </c:pt>
                <c:pt idx="8">
                  <c:v>5.6700000000000007E-2</c:v>
                </c:pt>
                <c:pt idx="9">
                  <c:v>6.0100000000000008E-2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C5-4819-B9B0-9CDD415AD25B}"/>
            </c:ext>
          </c:extLst>
        </c:ser>
        <c:ser>
          <c:idx val="1"/>
          <c:order val="1"/>
          <c:tx>
            <c:strRef>
              <c:f>WPF_bazowy!$D$63</c:f>
              <c:strCache>
                <c:ptCount val="1"/>
                <c:pt idx="0">
                  <c:v>(R + O) / Db</c:v>
                </c:pt>
              </c:strCache>
            </c:strRef>
          </c:tx>
          <c:spPr>
            <a:ln w="28575"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WPF_bazowy!$J$9:$S$9</c:f>
              <c:numCache>
                <c:formatCode>0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WPF_bazowy!$J$63:$S$63</c:f>
              <c:numCache>
                <c:formatCode>0.00%</c:formatCode>
                <c:ptCount val="10"/>
                <c:pt idx="0">
                  <c:v>5.6700000000000007E-2</c:v>
                </c:pt>
                <c:pt idx="1">
                  <c:v>3.7300000000000007E-2</c:v>
                </c:pt>
                <c:pt idx="2">
                  <c:v>3.8100000000000002E-2</c:v>
                </c:pt>
                <c:pt idx="3">
                  <c:v>3.1800000000000002E-2</c:v>
                </c:pt>
                <c:pt idx="4">
                  <c:v>3.85E-2</c:v>
                </c:pt>
                <c:pt idx="5">
                  <c:v>4.3700000000000003E-2</c:v>
                </c:pt>
                <c:pt idx="6">
                  <c:v>3.6400000000000009E-2</c:v>
                </c:pt>
                <c:pt idx="7">
                  <c:v>4.2100000000000005E-2</c:v>
                </c:pt>
                <c:pt idx="8">
                  <c:v>3.2199999999999999E-2</c:v>
                </c:pt>
                <c:pt idx="9">
                  <c:v>3.8100000000000002E-2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C5-4819-B9B0-9CDD415AD25B}"/>
            </c:ext>
          </c:extLst>
        </c:ser>
        <c:dLbls/>
        <c:marker val="1"/>
        <c:axId val="111825664"/>
        <c:axId val="111827200"/>
      </c:lineChart>
      <c:catAx>
        <c:axId val="111825664"/>
        <c:scaling>
          <c:orientation val="minMax"/>
        </c:scaling>
        <c:axPos val="b"/>
        <c:numFmt formatCode="0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111827200"/>
        <c:crosses val="autoZero"/>
        <c:auto val="1"/>
        <c:lblAlgn val="ctr"/>
        <c:lblOffset val="100"/>
      </c:catAx>
      <c:valAx>
        <c:axId val="111827200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111825664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800" b="0" i="0" u="none" strike="noStrike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9.629992193640187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86FFC47C-CE06-4EE6-8197-3481C99D9610}" type="VALUE">
                      <a:rPr lang="en-US" sz="1800" baseline="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32"/>
                        <a:gd name="adj2" fmla="val 12367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DC-48FB-B402-13085E6B8B54}"/>
                </c:ext>
              </c:extLst>
            </c:dLbl>
            <c:dLbl>
              <c:idx val="1"/>
              <c:layout>
                <c:manualLayout>
                  <c:x val="-3.8194003224060017E-17"/>
                  <c:y val="-3.611247072615069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A7B4451F-8423-47DE-8371-38CD5FEC67EB}" type="VALUE">
                      <a:rPr lang="en-US" sz="1800" baseline="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6"/>
                        <a:gd name="adj2" fmla="val 15053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DC-48FB-B402-13085E6B8B54}"/>
                </c:ext>
              </c:extLst>
            </c:dLbl>
            <c:dLbl>
              <c:idx val="2"/>
              <c:layout>
                <c:manualLayout>
                  <c:x val="0"/>
                  <c:y val="-1.92599843872803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174C51E-BF4B-4FBB-9C3F-EE201FE77FB0}" type="VALUE">
                      <a:rPr lang="en-US" sz="1800" baseline="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0"/>
                        <a:gd name="adj2" fmla="val 10668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DC-48FB-B402-13085E6B8B54}"/>
                </c:ext>
              </c:extLst>
            </c:dLbl>
            <c:dLbl>
              <c:idx val="3"/>
              <c:layout>
                <c:manualLayout>
                  <c:x val="0"/>
                  <c:y val="-1.44449882904602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7928611-5990-4CFD-9818-11E5E1BAC44F}" type="VALUE">
                      <a:rPr lang="en-US" sz="1800" baseline="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842"/>
                        <a:gd name="adj2" fmla="val 9479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DC-48FB-B402-13085E6B8B54}"/>
                </c:ext>
              </c:extLst>
            </c:dLbl>
            <c:dLbl>
              <c:idx val="4"/>
              <c:layout>
                <c:manualLayout>
                  <c:x val="-7.6388006448120034E-17"/>
                  <c:y val="-4.8149960968200053E-3"/>
                </c:manualLayout>
              </c:layout>
              <c:tx>
                <c:rich>
                  <a:bodyPr/>
                  <a:lstStyle/>
                  <a:p>
                    <a:fld id="{C26B11D6-DAD3-4B0B-BA62-3DA898859A9C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DC-48FB-B402-13085E6B8B5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4C23987-D28D-41A0-A9F3-685EAF77177C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DC-48FB-B402-13085E6B8B54}"/>
                </c:ext>
              </c:extLst>
            </c:dLbl>
            <c:dLbl>
              <c:idx val="6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A8E4E49-2305-49B8-ACDE-0BFE8892B713}" type="VALUE">
                      <a:rPr lang="en-US" sz="1800" baseline="0" smtClean="0"/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0"/>
                        <a:gd name="adj2" fmla="val 7287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DC-48FB-B402-13085E6B8B5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PiO!$A$10:$A$16</c:f>
              <c:strCache>
                <c:ptCount val="7"/>
                <c:pt idx="0">
                  <c:v>Opłata za gospodarowanie odpadami</c:v>
                </c:pt>
                <c:pt idx="1">
                  <c:v>Gospodarcze korzystanie ze środowiska</c:v>
                </c:pt>
                <c:pt idx="2">
                  <c:v>Zezwolenie na sprzedaż alkoholu</c:v>
                </c:pt>
                <c:pt idx="3">
                  <c:v>Opłata parkingowa</c:v>
                </c:pt>
                <c:pt idx="4">
                  <c:v>Opłata skarbowa</c:v>
                </c:pt>
                <c:pt idx="5">
                  <c:v>Korzystanie 
z wychowania przedszkolnego</c:v>
                </c:pt>
                <c:pt idx="6">
                  <c:v>Pozostałe</c:v>
                </c:pt>
              </c:strCache>
            </c:strRef>
          </c:cat>
          <c:val>
            <c:numRef>
              <c:f>PiO!$B$10:$B$16</c:f>
              <c:numCache>
                <c:formatCode>#,##0.00</c:formatCode>
                <c:ptCount val="7"/>
                <c:pt idx="0">
                  <c:v>9243500</c:v>
                </c:pt>
                <c:pt idx="1">
                  <c:v>1000000</c:v>
                </c:pt>
                <c:pt idx="2">
                  <c:v>700000</c:v>
                </c:pt>
                <c:pt idx="3">
                  <c:v>550000</c:v>
                </c:pt>
                <c:pt idx="4">
                  <c:v>350000</c:v>
                </c:pt>
                <c:pt idx="5">
                  <c:v>288200</c:v>
                </c:pt>
                <c:pt idx="6">
                  <c:v>483400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17-4B17-BD64-548DDF6DAB9F}"/>
            </c:ext>
          </c:extLst>
        </c:ser>
        <c:dLbls/>
        <c:gapWidth val="300"/>
        <c:overlap val="-90"/>
        <c:axId val="68014080"/>
        <c:axId val="68015616"/>
      </c:barChart>
      <c:catAx>
        <c:axId val="680140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8015616"/>
        <c:crosses val="autoZero"/>
        <c:auto val="1"/>
        <c:lblAlgn val="ctr"/>
        <c:lblOffset val="100"/>
      </c:catAx>
      <c:valAx>
        <c:axId val="68015616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680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'D Bieżące'!$A$2</c:f>
              <c:strCache>
                <c:ptCount val="1"/>
                <c:pt idx="0">
                  <c:v>Udział w PIT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05-4B63-B56D-7069084C0D88}"/>
                </c:ext>
              </c:extLst>
            </c:dLbl>
            <c:dLbl>
              <c:idx val="1"/>
              <c:layout>
                <c:manualLayout>
                  <c:x val="-8.4403798749786166E-2"/>
                  <c:y val="3.25625996748867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05-4B63-B56D-7069084C0D88}"/>
                </c:ext>
              </c:extLst>
            </c:dLbl>
            <c:dLbl>
              <c:idx val="2"/>
              <c:layout>
                <c:manualLayout>
                  <c:x val="-8.5664957017987459E-2"/>
                  <c:y val="2.39102472556471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405-4B63-B56D-7069084C0D88}"/>
                </c:ext>
              </c:extLst>
            </c:dLbl>
            <c:dLbl>
              <c:idx val="3"/>
              <c:layout>
                <c:manualLayout>
                  <c:x val="-8.1681095564309192E-2"/>
                  <c:y val="-1.492435244359682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- 0,2%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405-4B63-B56D-7069084C0D88}"/>
                </c:ext>
              </c:extLst>
            </c:dLbl>
            <c:dLbl>
              <c:idx val="4"/>
              <c:layout>
                <c:manualLayout>
                  <c:x val="-8.0319743971570684E-2"/>
                  <c:y val="3.25625996748867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405-4B63-B56D-7069084C0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 Bieżące'!$B$1:$F$1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 Bieżące'!$B$2:$F$2</c:f>
              <c:numCache>
                <c:formatCode>#,##0.00</c:formatCode>
                <c:ptCount val="5"/>
                <c:pt idx="0">
                  <c:v>29026973</c:v>
                </c:pt>
                <c:pt idx="1">
                  <c:v>31848850</c:v>
                </c:pt>
                <c:pt idx="2">
                  <c:v>37195039</c:v>
                </c:pt>
                <c:pt idx="3">
                  <c:v>37120242</c:v>
                </c:pt>
                <c:pt idx="4">
                  <c:v>39748942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83-4D17-AD0E-221FBB7908C0}"/>
            </c:ext>
          </c:extLst>
        </c:ser>
        <c:dLbls/>
        <c:overlap val="-24"/>
        <c:axId val="68148224"/>
        <c:axId val="68150016"/>
      </c:barChart>
      <c:catAx>
        <c:axId val="68148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8150016"/>
        <c:crosses val="autoZero"/>
        <c:auto val="1"/>
        <c:lblAlgn val="ctr"/>
        <c:lblOffset val="100"/>
      </c:catAx>
      <c:valAx>
        <c:axId val="68150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81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'D Bieżące'!$A$6</c:f>
              <c:strCache>
                <c:ptCount val="1"/>
                <c:pt idx="0">
                  <c:v>Subwencja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B4-4D92-9EF5-FCF7B3F78312}"/>
                </c:ext>
              </c:extLst>
            </c:dLbl>
            <c:dLbl>
              <c:idx val="1"/>
              <c:layout>
                <c:manualLayout>
                  <c:x val="-7.6941023523497368E-2"/>
                  <c:y val="2.38126432479320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B4-4D92-9EF5-FCF7B3F78312}"/>
                </c:ext>
              </c:extLst>
            </c:dLbl>
            <c:dLbl>
              <c:idx val="2"/>
              <c:layout>
                <c:manualLayout>
                  <c:x val="-7.543237600342885E-2"/>
                  <c:y val="1.19063216239660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5,6%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B4-4D92-9EF5-FCF7B3F78312}"/>
                </c:ext>
              </c:extLst>
            </c:dLbl>
            <c:dLbl>
              <c:idx val="3"/>
              <c:layout>
                <c:manualLayout>
                  <c:x val="-7.3923728483360207E-2"/>
                  <c:y val="2.97658040599150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0,4%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2B4-4D92-9EF5-FCF7B3F78312}"/>
                </c:ext>
              </c:extLst>
            </c:dLbl>
            <c:dLbl>
              <c:idx val="4"/>
              <c:layout>
                <c:manualLayout>
                  <c:x val="-7.5432376003428808E-2"/>
                  <c:y val="5.95316081198301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2B4-4D92-9EF5-FCF7B3F78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 Bieżące'!$B$5:$F$5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 Bieżące'!$B$6:$F$6</c:f>
              <c:numCache>
                <c:formatCode>#,##0.00</c:formatCode>
                <c:ptCount val="5"/>
                <c:pt idx="0">
                  <c:v>20718998</c:v>
                </c:pt>
                <c:pt idx="1">
                  <c:v>22797964</c:v>
                </c:pt>
                <c:pt idx="2">
                  <c:v>24077723</c:v>
                </c:pt>
                <c:pt idx="3">
                  <c:v>24170306</c:v>
                </c:pt>
                <c:pt idx="4">
                  <c:v>25385033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9-4DE4-BBD3-60A7927AD9FA}"/>
            </c:ext>
          </c:extLst>
        </c:ser>
        <c:dLbls/>
        <c:overlap val="-24"/>
        <c:axId val="70114304"/>
        <c:axId val="70140672"/>
      </c:barChart>
      <c:catAx>
        <c:axId val="7011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70140672"/>
        <c:crosses val="autoZero"/>
        <c:auto val="1"/>
        <c:lblAlgn val="ctr"/>
        <c:lblOffset val="100"/>
      </c:catAx>
      <c:valAx>
        <c:axId val="70140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7011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'D Bieżące'!$A$10</c:f>
              <c:strCache>
                <c:ptCount val="1"/>
                <c:pt idx="0">
                  <c:v>Dotacje na cele bieżące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C-4411-A55B-B0D0C10ED515}"/>
                </c:ext>
              </c:extLst>
            </c:dLbl>
            <c:dLbl>
              <c:idx val="1"/>
              <c:layout>
                <c:manualLayout>
                  <c:x val="-6.4567242716060888E-2"/>
                  <c:y val="8.86794925298583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D1C-4411-A55B-B0D0C10ED515}"/>
                </c:ext>
              </c:extLst>
            </c:dLbl>
            <c:dLbl>
              <c:idx val="2"/>
              <c:layout>
                <c:manualLayout>
                  <c:x val="-8.8241898378616596E-2"/>
                  <c:y val="4.13837631806005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20,5%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1C-4411-A55B-B0D0C10ED515}"/>
                </c:ext>
              </c:extLst>
            </c:dLbl>
            <c:dLbl>
              <c:idx val="3"/>
              <c:layout>
                <c:manualLayout>
                  <c:x val="-6.6719484139929605E-2"/>
                  <c:y val="1.18239323373144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7,6%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D1C-4411-A55B-B0D0C10ED515}"/>
                </c:ext>
              </c:extLst>
            </c:dLbl>
            <c:dLbl>
              <c:idx val="4"/>
              <c:layout>
                <c:manualLayout>
                  <c:x val="-6.6719484139929758E-2"/>
                  <c:y val="5.911966168657236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4,8%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D1C-4411-A55B-B0D0C10ED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 Bieżące'!$B$9:$F$9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 Bieżące'!$B$10:$F$10</c:f>
              <c:numCache>
                <c:formatCode>#,##0.00</c:formatCode>
                <c:ptCount val="5"/>
                <c:pt idx="0">
                  <c:v>36674132.25</c:v>
                </c:pt>
                <c:pt idx="1">
                  <c:v>37404294.470000006</c:v>
                </c:pt>
                <c:pt idx="2">
                  <c:v>45060199.170000009</c:v>
                </c:pt>
                <c:pt idx="3">
                  <c:v>48502142.860000007</c:v>
                </c:pt>
                <c:pt idx="4">
                  <c:v>50848551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5A-403F-B522-0E69A33229DF}"/>
            </c:ext>
          </c:extLst>
        </c:ser>
        <c:dLbls>
          <c:showVal val="1"/>
        </c:dLbls>
        <c:gapWidth val="110"/>
        <c:overlap val="-24"/>
        <c:axId val="81267712"/>
        <c:axId val="81277696"/>
      </c:barChart>
      <c:catAx>
        <c:axId val="81267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1277696"/>
        <c:crosses val="autoZero"/>
        <c:auto val="1"/>
        <c:lblAlgn val="ctr"/>
        <c:lblOffset val="100"/>
      </c:catAx>
      <c:valAx>
        <c:axId val="81277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812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463390635049662"/>
          <c:y val="0.19712762653462512"/>
          <c:w val="0.41455781356522581"/>
          <c:h val="0.5792258954490547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A0-411F-919A-3B92FD306FF1}"/>
              </c:ext>
            </c:extLst>
          </c:dPt>
          <c:dPt>
            <c:idx val="1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A0-411F-919A-3B92FD306FF1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A0-411F-919A-3B92FD306FF1}"/>
              </c:ext>
            </c:extLst>
          </c:dPt>
          <c:dPt>
            <c:idx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A0-411F-919A-3B92FD306FF1}"/>
              </c:ext>
            </c:extLst>
          </c:dPt>
          <c:dLbls>
            <c:dLbl>
              <c:idx val="1"/>
              <c:layout>
                <c:manualLayout>
                  <c:x val="-2.4608436785773978E-2"/>
                  <c:y val="2.4771257454523379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0-411F-919A-3B92FD306FF1}"/>
                </c:ext>
              </c:extLst>
            </c:dLbl>
            <c:dLbl>
              <c:idx val="2"/>
              <c:layout>
                <c:manualLayout>
                  <c:x val="2.354539526005537E-3"/>
                  <c:y val="-3.4983231914912385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A0-411F-919A-3B92FD306FF1}"/>
                </c:ext>
              </c:extLst>
            </c:dLbl>
            <c:dLbl>
              <c:idx val="3"/>
              <c:layout>
                <c:manualLayout>
                  <c:x val="5.4121338825235205E-2"/>
                  <c:y val="6.4147845230035799E-4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A0-411F-919A-3B92FD306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bestFit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 Bieżące'!$A$13:$A$16</c:f>
              <c:strCache>
                <c:ptCount val="4"/>
                <c:pt idx="0">
                  <c:v>Rodzina 
47 499 000,00 zł</c:v>
                </c:pt>
                <c:pt idx="1">
                  <c:v>Oświata i wychowanie
1 412 160,00 zł</c:v>
                </c:pt>
                <c:pt idx="2">
                  <c:v>Pomoc społeczna 
1 070 380,00 zł</c:v>
                </c:pt>
                <c:pt idx="3">
                  <c:v>Pozostałe 
867 011,00 zł</c:v>
                </c:pt>
              </c:strCache>
            </c:strRef>
          </c:cat>
          <c:val>
            <c:numRef>
              <c:f>'D Bieżące'!$B$13:$B$16</c:f>
              <c:numCache>
                <c:formatCode>#,##0.00</c:formatCode>
                <c:ptCount val="4"/>
                <c:pt idx="0">
                  <c:v>47499000</c:v>
                </c:pt>
                <c:pt idx="1">
                  <c:v>1412160</c:v>
                </c:pt>
                <c:pt idx="2">
                  <c:v>1070380</c:v>
                </c:pt>
                <c:pt idx="3">
                  <c:v>867011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A0-411F-919A-3B92FD306FF1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30582492458184"/>
          <c:y val="0.14474844002065931"/>
          <c:w val="0.40369417507541827"/>
          <c:h val="0.689811238368381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'D Bieżące'!$A$25</c:f>
              <c:strCache>
                <c:ptCount val="1"/>
                <c:pt idx="0">
                  <c:v>Udział w CIT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8000"/>
                    <a:satMod val="130000"/>
                    <a:lumMod val="92000"/>
                  </a:schemeClr>
                </a:gs>
                <a:gs pos="100000">
                  <a:schemeClr val="accent2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6-4ECD-AE03-0EEAD32E208D}"/>
                </c:ext>
              </c:extLst>
            </c:dLbl>
            <c:dLbl>
              <c:idx val="1"/>
              <c:layout>
                <c:manualLayout>
                  <c:x val="-0.10444044094055752"/>
                  <c:y val="0.112116750517178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127%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346-4ECD-AE03-0EEAD32E208D}"/>
                </c:ext>
              </c:extLst>
            </c:dLbl>
            <c:dLbl>
              <c:idx val="2"/>
              <c:layout>
                <c:manualLayout>
                  <c:x val="-0.11352221841364948"/>
                  <c:y val="0.16194641741370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346-4ECD-AE03-0EEAD32E208D}"/>
                </c:ext>
              </c:extLst>
            </c:dLbl>
            <c:dLbl>
              <c:idx val="3"/>
              <c:layout>
                <c:manualLayout>
                  <c:x val="-1.8163554946183918E-2"/>
                  <c:y val="-0.180632542499899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- 52%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346-4ECD-AE03-0EEAD32E208D}"/>
                </c:ext>
              </c:extLst>
            </c:dLbl>
            <c:dLbl>
              <c:idx val="4"/>
              <c:layout>
                <c:manualLayout>
                  <c:x val="-8.0222367678978945E-2"/>
                  <c:y val="3.11435418103269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346-4ECD-AE03-0EEAD32E2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 Bieżące'!$B$24:$F$24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 Bieżące'!$B$25:$F$25</c:f>
              <c:numCache>
                <c:formatCode>#,##0.00</c:formatCode>
                <c:ptCount val="5"/>
                <c:pt idx="0">
                  <c:v>1429069.04</c:v>
                </c:pt>
                <c:pt idx="1">
                  <c:v>3248980.9099999997</c:v>
                </c:pt>
                <c:pt idx="2">
                  <c:v>6243867.2000000002</c:v>
                </c:pt>
                <c:pt idx="3">
                  <c:v>3000000</c:v>
                </c:pt>
                <c:pt idx="4">
                  <c:v>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4-4AFD-BA93-240EB5EFB6AB}"/>
            </c:ext>
          </c:extLst>
        </c:ser>
        <c:dLbls/>
        <c:overlap val="-24"/>
        <c:axId val="69617920"/>
        <c:axId val="69623808"/>
      </c:barChart>
      <c:catAx>
        <c:axId val="696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9623808"/>
        <c:crosses val="autoZero"/>
        <c:auto val="1"/>
        <c:lblAlgn val="ctr"/>
        <c:lblOffset val="100"/>
      </c:catAx>
      <c:valAx>
        <c:axId val="69623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l-PL"/>
          </a:p>
        </c:txPr>
        <c:crossAx val="6961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1.3094106414874905E-3"/>
          <c:y val="6.8497302932180787E-2"/>
          <c:w val="0.85484409765110325"/>
          <c:h val="0.63049642314634968"/>
        </c:manualLayout>
      </c:layout>
      <c:ofPieChart>
        <c:ofPieType val="bar"/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EA-4BAD-9CD8-F4D71D302CCB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EA-4BAD-9CD8-F4D71D302CCB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EA-4BAD-9CD8-F4D71D302CCB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solidFill>
                  <a:schemeClr val="accent4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EA-4BAD-9CD8-F4D71D302CCB}"/>
              </c:ext>
            </c:extLst>
          </c:dPt>
          <c:dPt>
            <c:idx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EA-4BAD-9CD8-F4D71D302CCB}"/>
              </c:ext>
            </c:extLst>
          </c:dPt>
          <c:dPt>
            <c:idx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30-417B-9BED-024C50CDBB41}"/>
              </c:ext>
            </c:extLst>
          </c:dPt>
          <c:dLbls>
            <c:dLbl>
              <c:idx val="3"/>
              <c:layout>
                <c:manualLayout>
                  <c:x val="-7.364589412126174E-2"/>
                  <c:y val="-1.095956846914892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EA-4BAD-9CD8-F4D71D302CCB}"/>
                </c:ext>
              </c:extLst>
            </c:dLbl>
            <c:dLbl>
              <c:idx val="4"/>
              <c:layout>
                <c:manualLayout>
                  <c:x val="-7.4439273246163035E-2"/>
                  <c:y val="3.2878705407446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l-PL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EA-4BAD-9CD8-F4D71D302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l-PL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 Majątkowe'!$A$4:$A$8</c:f>
              <c:strCache>
                <c:ptCount val="5"/>
                <c:pt idx="0">
                  <c:v>Dochody ze sprzedaży majątku i przekształcenie prawa użytkowania wieczystego w prawo własności 1 171 000,00 zł</c:v>
                </c:pt>
                <c:pt idx="1">
                  <c:v>Modernizacja bazy sportowej na terenie Miasta Mława: 2 772 300,00 zł</c:v>
                </c:pt>
                <c:pt idx="2">
                  <c:v>Budowa kanalizacji sanitarnej na terenie Aglomeracji Mława: 2 450 000,00 zł</c:v>
                </c:pt>
                <c:pt idx="3">
                  <c:v>Nadbudowa budynku przy ul. Smolarnia 6: 224 608,00 zł</c:v>
                </c:pt>
                <c:pt idx="4">
                  <c:v>Modernizacja boiska sportowego przy Szkole Podstawowej nr 3: 97 771,00 zł</c:v>
                </c:pt>
              </c:strCache>
            </c:strRef>
          </c:cat>
          <c:val>
            <c:numRef>
              <c:f>'D Majątkowe'!$B$4:$B$8</c:f>
              <c:numCache>
                <c:formatCode>#,##0.00</c:formatCode>
                <c:ptCount val="5"/>
                <c:pt idx="0">
                  <c:v>1171000</c:v>
                </c:pt>
                <c:pt idx="1">
                  <c:v>2772300</c:v>
                </c:pt>
                <c:pt idx="2">
                  <c:v>2450000</c:v>
                </c:pt>
                <c:pt idx="3">
                  <c:v>224608</c:v>
                </c:pt>
                <c:pt idx="4">
                  <c:v>97771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AEA-4BAD-9CD8-F4D71D302CCB}"/>
            </c:ext>
          </c:extLst>
        </c:ser>
        <c:dLbls>
          <c:showVal val="1"/>
        </c:dLbls>
        <c:gapWidth val="100"/>
        <c:splitType val="pos"/>
        <c:splitPos val="4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889121515339302E-3"/>
          <c:y val="0.7326346392694717"/>
          <c:w val="0.99512657771454893"/>
          <c:h val="0.264625468613241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CD214-31E5-4208-A3AF-B2846474FB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ECADE-D233-402A-8F5F-50B22AA2FF25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z usług </a:t>
          </a:r>
        </a:p>
        <a:p>
          <a:pPr>
            <a:spcAft>
              <a:spcPct val="350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1 588 795,00 zł</a:t>
          </a:r>
        </a:p>
      </dgm:t>
    </dgm:pt>
    <dgm:pt modelId="{50F9903B-77FD-4583-ACA2-602735D53F5F}" type="parTrans" cxnId="{52193AEE-E71F-404B-9764-E161A2FCCD7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AEEC9E-CD8F-47EB-B32B-AC2BAC742967}" type="sibTrans" cxnId="{52193AEE-E71F-404B-9764-E161A2FCCD7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CCCCD6-7782-40F7-AD80-B56D6CB2588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</a:t>
          </a:r>
        </a:p>
        <a:p>
          <a:pPr>
            <a:spcAft>
              <a:spcPts val="6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 tytułu odsetek </a:t>
          </a:r>
        </a:p>
        <a:p>
          <a:pPr>
            <a:spcAft>
              <a:spcPct val="350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253 100,00 zł</a:t>
          </a:r>
        </a:p>
      </dgm:t>
    </dgm:pt>
    <dgm:pt modelId="{8BEE9915-4766-4EB2-83EB-3C461AE3C67B}" type="parTrans" cxnId="{3A33C978-37DA-4578-A5AE-BFBA758CA21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964BE-C90E-4A1A-9D57-0F2D5C0EB399}" type="sibTrans" cxnId="{3A33C978-37DA-4578-A5AE-BFBA758CA21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FB6D59-3961-4A21-9B16-EEEECC5D40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z najmu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dzierżawy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5 003 503,00 zł</a:t>
          </a:r>
        </a:p>
      </dgm:t>
    </dgm:pt>
    <dgm:pt modelId="{3AAFD30E-5FD1-411E-827E-DBB86F7BF4FA}" type="parTrans" cxnId="{B695F429-8E92-4F3A-A601-60985B84566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B91491-7107-45AE-81F7-B894B5109867}" type="sibTrans" cxnId="{B695F429-8E92-4F3A-A601-60985B84566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D73607-8B07-4B81-8324-A5AF5639B193}" type="pres">
      <dgm:prSet presAssocID="{613CD214-31E5-4208-A3AF-B2846474FB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A2C9079-5BF9-4898-B690-B0C3DBB2647C}" type="pres">
      <dgm:prSet presAssocID="{73CECADE-D233-402A-8F5F-50B22AA2FF25}" presName="hierRoot1" presStyleCnt="0"/>
      <dgm:spPr/>
    </dgm:pt>
    <dgm:pt modelId="{AC3F1776-8A3E-40E0-85AE-22FD6A81C293}" type="pres">
      <dgm:prSet presAssocID="{73CECADE-D233-402A-8F5F-50B22AA2FF25}" presName="composite" presStyleCnt="0"/>
      <dgm:spPr/>
    </dgm:pt>
    <dgm:pt modelId="{85630DC2-1066-4CDC-8118-C0051E07414E}" type="pres">
      <dgm:prSet presAssocID="{73CECADE-D233-402A-8F5F-50B22AA2FF25}" presName="background" presStyleLbl="node0" presStyleIdx="0" presStyleCnt="3"/>
      <dgm:spPr/>
    </dgm:pt>
    <dgm:pt modelId="{9113D3C0-E2B2-4B86-96E9-A803D49F3958}" type="pres">
      <dgm:prSet presAssocID="{73CECADE-D233-402A-8F5F-50B22AA2FF2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43CF75A-B38B-4E78-AFB1-9B7B34CE3265}" type="pres">
      <dgm:prSet presAssocID="{73CECADE-D233-402A-8F5F-50B22AA2FF25}" presName="hierChild2" presStyleCnt="0"/>
      <dgm:spPr/>
    </dgm:pt>
    <dgm:pt modelId="{95CD5C7B-8501-4E68-9405-DA994576A666}" type="pres">
      <dgm:prSet presAssocID="{90CCCCD6-7782-40F7-AD80-B56D6CB2588D}" presName="hierRoot1" presStyleCnt="0"/>
      <dgm:spPr/>
    </dgm:pt>
    <dgm:pt modelId="{1E18BD03-B4C8-4E79-9C88-BE680D91C08A}" type="pres">
      <dgm:prSet presAssocID="{90CCCCD6-7782-40F7-AD80-B56D6CB2588D}" presName="composite" presStyleCnt="0"/>
      <dgm:spPr/>
    </dgm:pt>
    <dgm:pt modelId="{61B568EC-CD09-4D88-A716-3366AC3B2380}" type="pres">
      <dgm:prSet presAssocID="{90CCCCD6-7782-40F7-AD80-B56D6CB2588D}" presName="background" presStyleLbl="node0" presStyleIdx="1" presStyleCnt="3"/>
      <dgm:spPr/>
    </dgm:pt>
    <dgm:pt modelId="{8EDCBED7-6A8F-4345-8CB4-C3DA68D77B9A}" type="pres">
      <dgm:prSet presAssocID="{90CCCCD6-7782-40F7-AD80-B56D6CB2588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457914-D1E8-49F2-88AC-46304AD96103}" type="pres">
      <dgm:prSet presAssocID="{90CCCCD6-7782-40F7-AD80-B56D6CB2588D}" presName="hierChild2" presStyleCnt="0"/>
      <dgm:spPr/>
    </dgm:pt>
    <dgm:pt modelId="{E61F7F06-6890-4821-99C8-732516B506D1}" type="pres">
      <dgm:prSet presAssocID="{A4FB6D59-3961-4A21-9B16-EEEECC5D40B8}" presName="hierRoot1" presStyleCnt="0"/>
      <dgm:spPr/>
    </dgm:pt>
    <dgm:pt modelId="{EA51B37C-68DB-4FBF-A989-FAADB71B55E2}" type="pres">
      <dgm:prSet presAssocID="{A4FB6D59-3961-4A21-9B16-EEEECC5D40B8}" presName="composite" presStyleCnt="0"/>
      <dgm:spPr/>
    </dgm:pt>
    <dgm:pt modelId="{A9B44444-BE24-480F-8503-7D5D1D1C23EF}" type="pres">
      <dgm:prSet presAssocID="{A4FB6D59-3961-4A21-9B16-EEEECC5D40B8}" presName="background" presStyleLbl="node0" presStyleIdx="2" presStyleCnt="3"/>
      <dgm:spPr/>
    </dgm:pt>
    <dgm:pt modelId="{8893E9BA-CD44-4D9F-A511-4B342F1A5DC7}" type="pres">
      <dgm:prSet presAssocID="{A4FB6D59-3961-4A21-9B16-EEEECC5D40B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3598DA-8972-44CC-8BA3-CF8B0B7A9A33}" type="pres">
      <dgm:prSet presAssocID="{A4FB6D59-3961-4A21-9B16-EEEECC5D40B8}" presName="hierChild2" presStyleCnt="0"/>
      <dgm:spPr/>
    </dgm:pt>
  </dgm:ptLst>
  <dgm:cxnLst>
    <dgm:cxn modelId="{40971490-A0C3-4B04-A769-BBA0B9501CCF}" type="presOf" srcId="{73CECADE-D233-402A-8F5F-50B22AA2FF25}" destId="{9113D3C0-E2B2-4B86-96E9-A803D49F3958}" srcOrd="0" destOrd="0" presId="urn:microsoft.com/office/officeart/2005/8/layout/hierarchy1"/>
    <dgm:cxn modelId="{744F527C-27E8-405D-9BBB-CAC2A0E20AFF}" type="presOf" srcId="{A4FB6D59-3961-4A21-9B16-EEEECC5D40B8}" destId="{8893E9BA-CD44-4D9F-A511-4B342F1A5DC7}" srcOrd="0" destOrd="0" presId="urn:microsoft.com/office/officeart/2005/8/layout/hierarchy1"/>
    <dgm:cxn modelId="{CC1C9425-D1D7-4B8F-8920-4E3C6DFC40EE}" type="presOf" srcId="{613CD214-31E5-4208-A3AF-B2846474FB85}" destId="{8FD73607-8B07-4B81-8324-A5AF5639B193}" srcOrd="0" destOrd="0" presId="urn:microsoft.com/office/officeart/2005/8/layout/hierarchy1"/>
    <dgm:cxn modelId="{3A33C978-37DA-4578-A5AE-BFBA758CA213}" srcId="{613CD214-31E5-4208-A3AF-B2846474FB85}" destId="{90CCCCD6-7782-40F7-AD80-B56D6CB2588D}" srcOrd="1" destOrd="0" parTransId="{8BEE9915-4766-4EB2-83EB-3C461AE3C67B}" sibTransId="{B85964BE-C90E-4A1A-9D57-0F2D5C0EB399}"/>
    <dgm:cxn modelId="{705F8CC6-341B-40D6-8769-DE85C84836DB}" type="presOf" srcId="{90CCCCD6-7782-40F7-AD80-B56D6CB2588D}" destId="{8EDCBED7-6A8F-4345-8CB4-C3DA68D77B9A}" srcOrd="0" destOrd="0" presId="urn:microsoft.com/office/officeart/2005/8/layout/hierarchy1"/>
    <dgm:cxn modelId="{B695F429-8E92-4F3A-A601-60985B845661}" srcId="{613CD214-31E5-4208-A3AF-B2846474FB85}" destId="{A4FB6D59-3961-4A21-9B16-EEEECC5D40B8}" srcOrd="2" destOrd="0" parTransId="{3AAFD30E-5FD1-411E-827E-DBB86F7BF4FA}" sibTransId="{9DB91491-7107-45AE-81F7-B894B5109867}"/>
    <dgm:cxn modelId="{52193AEE-E71F-404B-9764-E161A2FCCD7F}" srcId="{613CD214-31E5-4208-A3AF-B2846474FB85}" destId="{73CECADE-D233-402A-8F5F-50B22AA2FF25}" srcOrd="0" destOrd="0" parTransId="{50F9903B-77FD-4583-ACA2-602735D53F5F}" sibTransId="{20AEEC9E-CD8F-47EB-B32B-AC2BAC742967}"/>
    <dgm:cxn modelId="{FD64290D-FBCC-4261-AD45-F8CA4A30A259}" type="presParOf" srcId="{8FD73607-8B07-4B81-8324-A5AF5639B193}" destId="{1A2C9079-5BF9-4898-B690-B0C3DBB2647C}" srcOrd="0" destOrd="0" presId="urn:microsoft.com/office/officeart/2005/8/layout/hierarchy1"/>
    <dgm:cxn modelId="{207B4868-551B-4C99-8A33-4ADA75098375}" type="presParOf" srcId="{1A2C9079-5BF9-4898-B690-B0C3DBB2647C}" destId="{AC3F1776-8A3E-40E0-85AE-22FD6A81C293}" srcOrd="0" destOrd="0" presId="urn:microsoft.com/office/officeart/2005/8/layout/hierarchy1"/>
    <dgm:cxn modelId="{4D1AED2B-278B-4587-8769-43010AE59FE3}" type="presParOf" srcId="{AC3F1776-8A3E-40E0-85AE-22FD6A81C293}" destId="{85630DC2-1066-4CDC-8118-C0051E07414E}" srcOrd="0" destOrd="0" presId="urn:microsoft.com/office/officeart/2005/8/layout/hierarchy1"/>
    <dgm:cxn modelId="{7A71615C-33A5-404E-AB3F-8ABC7E9F13B0}" type="presParOf" srcId="{AC3F1776-8A3E-40E0-85AE-22FD6A81C293}" destId="{9113D3C0-E2B2-4B86-96E9-A803D49F3958}" srcOrd="1" destOrd="0" presId="urn:microsoft.com/office/officeart/2005/8/layout/hierarchy1"/>
    <dgm:cxn modelId="{B04FD5BA-13F6-4376-8AD5-39DD6C15CE6F}" type="presParOf" srcId="{1A2C9079-5BF9-4898-B690-B0C3DBB2647C}" destId="{943CF75A-B38B-4E78-AFB1-9B7B34CE3265}" srcOrd="1" destOrd="0" presId="urn:microsoft.com/office/officeart/2005/8/layout/hierarchy1"/>
    <dgm:cxn modelId="{59A50172-3EEF-4C89-B85E-B3538871643E}" type="presParOf" srcId="{8FD73607-8B07-4B81-8324-A5AF5639B193}" destId="{95CD5C7B-8501-4E68-9405-DA994576A666}" srcOrd="1" destOrd="0" presId="urn:microsoft.com/office/officeart/2005/8/layout/hierarchy1"/>
    <dgm:cxn modelId="{0F46530B-67B5-4E3F-8A73-991B25B587E1}" type="presParOf" srcId="{95CD5C7B-8501-4E68-9405-DA994576A666}" destId="{1E18BD03-B4C8-4E79-9C88-BE680D91C08A}" srcOrd="0" destOrd="0" presId="urn:microsoft.com/office/officeart/2005/8/layout/hierarchy1"/>
    <dgm:cxn modelId="{14E34EC8-9B15-4CA5-B2F7-FA92C8CA6B7A}" type="presParOf" srcId="{1E18BD03-B4C8-4E79-9C88-BE680D91C08A}" destId="{61B568EC-CD09-4D88-A716-3366AC3B2380}" srcOrd="0" destOrd="0" presId="urn:microsoft.com/office/officeart/2005/8/layout/hierarchy1"/>
    <dgm:cxn modelId="{2F66A166-8F4F-4F6C-8E4C-5F3B242D244E}" type="presParOf" srcId="{1E18BD03-B4C8-4E79-9C88-BE680D91C08A}" destId="{8EDCBED7-6A8F-4345-8CB4-C3DA68D77B9A}" srcOrd="1" destOrd="0" presId="urn:microsoft.com/office/officeart/2005/8/layout/hierarchy1"/>
    <dgm:cxn modelId="{DBA5D71D-949D-47AD-8A10-D2D65DF0177F}" type="presParOf" srcId="{95CD5C7B-8501-4E68-9405-DA994576A666}" destId="{DB457914-D1E8-49F2-88AC-46304AD96103}" srcOrd="1" destOrd="0" presId="urn:microsoft.com/office/officeart/2005/8/layout/hierarchy1"/>
    <dgm:cxn modelId="{A3E3A720-CF23-4E9C-B515-DF545C1B26FB}" type="presParOf" srcId="{8FD73607-8B07-4B81-8324-A5AF5639B193}" destId="{E61F7F06-6890-4821-99C8-732516B506D1}" srcOrd="2" destOrd="0" presId="urn:microsoft.com/office/officeart/2005/8/layout/hierarchy1"/>
    <dgm:cxn modelId="{8FA74B9A-FF10-4226-8860-5AF86798AD9D}" type="presParOf" srcId="{E61F7F06-6890-4821-99C8-732516B506D1}" destId="{EA51B37C-68DB-4FBF-A989-FAADB71B55E2}" srcOrd="0" destOrd="0" presId="urn:microsoft.com/office/officeart/2005/8/layout/hierarchy1"/>
    <dgm:cxn modelId="{1099CDFC-45DE-47C6-825E-01067FB43A1F}" type="presParOf" srcId="{EA51B37C-68DB-4FBF-A989-FAADB71B55E2}" destId="{A9B44444-BE24-480F-8503-7D5D1D1C23EF}" srcOrd="0" destOrd="0" presId="urn:microsoft.com/office/officeart/2005/8/layout/hierarchy1"/>
    <dgm:cxn modelId="{55962993-AD55-4EC6-93F7-03B03821FA52}" type="presParOf" srcId="{EA51B37C-68DB-4FBF-A989-FAADB71B55E2}" destId="{8893E9BA-CD44-4D9F-A511-4B342F1A5DC7}" srcOrd="1" destOrd="0" presId="urn:microsoft.com/office/officeart/2005/8/layout/hierarchy1"/>
    <dgm:cxn modelId="{CC71985B-2470-4CA2-8941-C45D5ADE5C4A}" type="presParOf" srcId="{E61F7F06-6890-4821-99C8-732516B506D1}" destId="{AC3598DA-8972-44CC-8BA3-CF8B0B7A9A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A8BAD7-CAB9-46E6-8779-18978CAAA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ED46F6C-D91F-4E9D-BE41-25FEA1409A70}">
      <dgm:prSet phldrT="[Tekst]" custT="1"/>
      <dgm:spPr/>
      <dgm:t>
        <a:bodyPr/>
        <a:lstStyle/>
        <a:p>
          <a:pPr marL="342900" lvl="0" indent="-342900">
            <a:lnSpc>
              <a:spcPct val="107000"/>
            </a:lnSpc>
            <a:buFont typeface="+mj-lt"/>
            <a:buAutoNum type="arabicPeriod"/>
          </a:pPr>
          <a:r>
            <a:rPr lang="pl-PL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Nadbudowa kondygnacji budynku mieszkalnego wielorodzinnego zlokalizowanego w Mławie przy ul. Smolarnia 6 (łącznie 7 lokali mieszkalnych przeznaczonych na wynajem).</a:t>
          </a:r>
        </a:p>
      </dgm:t>
    </dgm:pt>
    <dgm:pt modelId="{6301172C-265A-4AEE-8004-8A5546296EA6}" type="parTrans" cxnId="{DF7EA27D-D5B9-447A-89F4-14D21746F50B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10787469-EA6A-4FC0-A5D1-50FDAE914E6F}" type="sibTrans" cxnId="{DF7EA27D-D5B9-447A-89F4-14D21746F50B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DE5BE641-9894-4BE9-960E-B82BB9A2F9AE}">
      <dgm:prSet phldrT="[Tekst]" custT="1"/>
      <dgm:spPr/>
      <dgm:t>
        <a:bodyPr/>
        <a:lstStyle/>
        <a:p>
          <a:pPr marL="342900" lvl="0" indent="-342900">
            <a:lnSpc>
              <a:spcPct val="107000"/>
            </a:lnSpc>
            <a:buFont typeface="+mj-lt"/>
            <a:buAutoNum type="arabicPeriod"/>
          </a:pPr>
          <a:r>
            <a:rPr lang="pl-PL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Nadbudowa, rozbudowa, przebudowa budynku wielorodzinnego przy ul. Piłsudskiego 31 (łącznie 8 lokali mieszkalnych przeznaczonych na wynajem).</a:t>
          </a:r>
        </a:p>
      </dgm:t>
    </dgm:pt>
    <dgm:pt modelId="{88765063-6886-4D70-B7DA-2A2828F33657}" type="parTrans" cxnId="{96EAE36D-A3A1-45ED-9B5B-D5D299CFDCF4}">
      <dgm:prSet/>
      <dgm:spPr/>
      <dgm:t>
        <a:bodyPr/>
        <a:lstStyle/>
        <a:p>
          <a:endParaRPr lang="pl-PL" sz="2000"/>
        </a:p>
      </dgm:t>
    </dgm:pt>
    <dgm:pt modelId="{FD992C4E-2D83-4A56-A797-24AD9F057BD9}" type="sibTrans" cxnId="{96EAE36D-A3A1-45ED-9B5B-D5D299CFDCF4}">
      <dgm:prSet/>
      <dgm:spPr/>
      <dgm:t>
        <a:bodyPr/>
        <a:lstStyle/>
        <a:p>
          <a:endParaRPr lang="pl-PL" sz="2000"/>
        </a:p>
      </dgm:t>
    </dgm:pt>
    <dgm:pt modelId="{77161764-59AE-4B3A-A4D4-5CC40C909745}" type="pres">
      <dgm:prSet presAssocID="{69A8BAD7-CAB9-46E6-8779-18978CAAA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7372C19E-1026-487B-8C37-B18B9C31E779}" type="pres">
      <dgm:prSet presAssocID="{69A8BAD7-CAB9-46E6-8779-18978CAAA4F6}" presName="Name1" presStyleCnt="0"/>
      <dgm:spPr/>
    </dgm:pt>
    <dgm:pt modelId="{CD068D32-885C-4034-9380-F40056AA9A65}" type="pres">
      <dgm:prSet presAssocID="{69A8BAD7-CAB9-46E6-8779-18978CAAA4F6}" presName="cycle" presStyleCnt="0"/>
      <dgm:spPr/>
    </dgm:pt>
    <dgm:pt modelId="{1D998734-2702-4F05-8053-E096F3AEA79A}" type="pres">
      <dgm:prSet presAssocID="{69A8BAD7-CAB9-46E6-8779-18978CAAA4F6}" presName="srcNode" presStyleLbl="node1" presStyleIdx="0" presStyleCnt="2"/>
      <dgm:spPr/>
    </dgm:pt>
    <dgm:pt modelId="{503135DA-8F2F-4D79-8734-1B158B556383}" type="pres">
      <dgm:prSet presAssocID="{69A8BAD7-CAB9-46E6-8779-18978CAAA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296F0A4F-B3CE-423A-9FB2-1073465A05FA}" type="pres">
      <dgm:prSet presAssocID="{69A8BAD7-CAB9-46E6-8779-18978CAAA4F6}" presName="extraNode" presStyleLbl="node1" presStyleIdx="0" presStyleCnt="2"/>
      <dgm:spPr/>
    </dgm:pt>
    <dgm:pt modelId="{2B7E50F7-A429-408A-A25C-F222C08F7386}" type="pres">
      <dgm:prSet presAssocID="{69A8BAD7-CAB9-46E6-8779-18978CAAA4F6}" presName="dstNode" presStyleLbl="node1" presStyleIdx="0" presStyleCnt="2"/>
      <dgm:spPr/>
    </dgm:pt>
    <dgm:pt modelId="{17459EBD-017E-438F-8C2F-0B5991AE2283}" type="pres">
      <dgm:prSet presAssocID="{EED46F6C-D91F-4E9D-BE41-25FEA1409A7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4E2E7-596A-45E9-B2A2-6B9792401F70}" type="pres">
      <dgm:prSet presAssocID="{EED46F6C-D91F-4E9D-BE41-25FEA1409A70}" presName="accent_1" presStyleCnt="0"/>
      <dgm:spPr/>
    </dgm:pt>
    <dgm:pt modelId="{2310CE20-6776-4F84-B58F-1F0BABB798CC}" type="pres">
      <dgm:prSet presAssocID="{EED46F6C-D91F-4E9D-BE41-25FEA1409A70}" presName="accentRepeatNode" presStyleLbl="solidFgAcc1" presStyleIdx="0" presStyleCnt="2" custScaleX="85514" custScaleY="84984"/>
      <dgm:spPr/>
    </dgm:pt>
    <dgm:pt modelId="{65FE4203-4289-43E7-9832-6B6B6B58F604}" type="pres">
      <dgm:prSet presAssocID="{DE5BE641-9894-4BE9-960E-B82BB9A2F9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6DE02B-D0D4-479D-879B-F286AD57833D}" type="pres">
      <dgm:prSet presAssocID="{DE5BE641-9894-4BE9-960E-B82BB9A2F9AE}" presName="accent_2" presStyleCnt="0"/>
      <dgm:spPr/>
    </dgm:pt>
    <dgm:pt modelId="{291C080B-8F5A-4FFA-AF7B-602365E503E2}" type="pres">
      <dgm:prSet presAssocID="{DE5BE641-9894-4BE9-960E-B82BB9A2F9AE}" presName="accentRepeatNode" presStyleLbl="solidFgAcc1" presStyleIdx="1" presStyleCnt="2" custScaleX="77927" custScaleY="78582"/>
      <dgm:spPr/>
    </dgm:pt>
  </dgm:ptLst>
  <dgm:cxnLst>
    <dgm:cxn modelId="{96EAE36D-A3A1-45ED-9B5B-D5D299CFDCF4}" srcId="{69A8BAD7-CAB9-46E6-8779-18978CAAA4F6}" destId="{DE5BE641-9894-4BE9-960E-B82BB9A2F9AE}" srcOrd="1" destOrd="0" parTransId="{88765063-6886-4D70-B7DA-2A2828F33657}" sibTransId="{FD992C4E-2D83-4A56-A797-24AD9F057BD9}"/>
    <dgm:cxn modelId="{9199E945-BAFA-4967-B4C9-CEC25B681D39}" type="presOf" srcId="{69A8BAD7-CAB9-46E6-8779-18978CAAA4F6}" destId="{77161764-59AE-4B3A-A4D4-5CC40C909745}" srcOrd="0" destOrd="0" presId="urn:microsoft.com/office/officeart/2008/layout/VerticalCurvedList"/>
    <dgm:cxn modelId="{DF7EA27D-D5B9-447A-89F4-14D21746F50B}" srcId="{69A8BAD7-CAB9-46E6-8779-18978CAAA4F6}" destId="{EED46F6C-D91F-4E9D-BE41-25FEA1409A70}" srcOrd="0" destOrd="0" parTransId="{6301172C-265A-4AEE-8004-8A5546296EA6}" sibTransId="{10787469-EA6A-4FC0-A5D1-50FDAE914E6F}"/>
    <dgm:cxn modelId="{5ADAFD56-5910-44C3-BF9F-715FAEFE38B8}" type="presOf" srcId="{EED46F6C-D91F-4E9D-BE41-25FEA1409A70}" destId="{17459EBD-017E-438F-8C2F-0B5991AE2283}" srcOrd="0" destOrd="0" presId="urn:microsoft.com/office/officeart/2008/layout/VerticalCurvedList"/>
    <dgm:cxn modelId="{E68CF93E-8749-4453-B91F-C46CAB0C4F91}" type="presOf" srcId="{DE5BE641-9894-4BE9-960E-B82BB9A2F9AE}" destId="{65FE4203-4289-43E7-9832-6B6B6B58F604}" srcOrd="0" destOrd="0" presId="urn:microsoft.com/office/officeart/2008/layout/VerticalCurvedList"/>
    <dgm:cxn modelId="{D9E96895-EA65-407B-91C5-10F3E9C141EA}" type="presOf" srcId="{10787469-EA6A-4FC0-A5D1-50FDAE914E6F}" destId="{503135DA-8F2F-4D79-8734-1B158B556383}" srcOrd="0" destOrd="0" presId="urn:microsoft.com/office/officeart/2008/layout/VerticalCurvedList"/>
    <dgm:cxn modelId="{BF26CC09-D41F-45ED-9CF3-4EFA944186C1}" type="presParOf" srcId="{77161764-59AE-4B3A-A4D4-5CC40C909745}" destId="{7372C19E-1026-487B-8C37-B18B9C31E779}" srcOrd="0" destOrd="0" presId="urn:microsoft.com/office/officeart/2008/layout/VerticalCurvedList"/>
    <dgm:cxn modelId="{740FF579-296C-4576-A16F-83C77AE7267A}" type="presParOf" srcId="{7372C19E-1026-487B-8C37-B18B9C31E779}" destId="{CD068D32-885C-4034-9380-F40056AA9A65}" srcOrd="0" destOrd="0" presId="urn:microsoft.com/office/officeart/2008/layout/VerticalCurvedList"/>
    <dgm:cxn modelId="{1507BE96-CE09-43D3-AC75-33852B2F2AFC}" type="presParOf" srcId="{CD068D32-885C-4034-9380-F40056AA9A65}" destId="{1D998734-2702-4F05-8053-E096F3AEA79A}" srcOrd="0" destOrd="0" presId="urn:microsoft.com/office/officeart/2008/layout/VerticalCurvedList"/>
    <dgm:cxn modelId="{D670E103-42BF-4304-92C4-C7B79DEF4EEA}" type="presParOf" srcId="{CD068D32-885C-4034-9380-F40056AA9A65}" destId="{503135DA-8F2F-4D79-8734-1B158B556383}" srcOrd="1" destOrd="0" presId="urn:microsoft.com/office/officeart/2008/layout/VerticalCurvedList"/>
    <dgm:cxn modelId="{CE34D6CF-374B-4719-8345-565BDD583121}" type="presParOf" srcId="{CD068D32-885C-4034-9380-F40056AA9A65}" destId="{296F0A4F-B3CE-423A-9FB2-1073465A05FA}" srcOrd="2" destOrd="0" presId="urn:microsoft.com/office/officeart/2008/layout/VerticalCurvedList"/>
    <dgm:cxn modelId="{1A7B438D-7E1E-4785-B966-C3FB5D73CF26}" type="presParOf" srcId="{CD068D32-885C-4034-9380-F40056AA9A65}" destId="{2B7E50F7-A429-408A-A25C-F222C08F7386}" srcOrd="3" destOrd="0" presId="urn:microsoft.com/office/officeart/2008/layout/VerticalCurvedList"/>
    <dgm:cxn modelId="{C52ABA4C-84BA-4BC2-9630-224B4E60195D}" type="presParOf" srcId="{7372C19E-1026-487B-8C37-B18B9C31E779}" destId="{17459EBD-017E-438F-8C2F-0B5991AE2283}" srcOrd="1" destOrd="0" presId="urn:microsoft.com/office/officeart/2008/layout/VerticalCurvedList"/>
    <dgm:cxn modelId="{E69B086B-3193-4C6B-820C-69912EA3DD46}" type="presParOf" srcId="{7372C19E-1026-487B-8C37-B18B9C31E779}" destId="{0644E2E7-596A-45E9-B2A2-6B9792401F70}" srcOrd="2" destOrd="0" presId="urn:microsoft.com/office/officeart/2008/layout/VerticalCurvedList"/>
    <dgm:cxn modelId="{882EB3E4-E63C-414E-A595-EB2D366FE076}" type="presParOf" srcId="{0644E2E7-596A-45E9-B2A2-6B9792401F70}" destId="{2310CE20-6776-4F84-B58F-1F0BABB798CC}" srcOrd="0" destOrd="0" presId="urn:microsoft.com/office/officeart/2008/layout/VerticalCurvedList"/>
    <dgm:cxn modelId="{C3737C18-1C23-4F8F-800B-5FD26A6BFFA1}" type="presParOf" srcId="{7372C19E-1026-487B-8C37-B18B9C31E779}" destId="{65FE4203-4289-43E7-9832-6B6B6B58F604}" srcOrd="3" destOrd="0" presId="urn:microsoft.com/office/officeart/2008/layout/VerticalCurvedList"/>
    <dgm:cxn modelId="{CFA6F2E9-D6B8-4F55-87B3-F03928FDC2DD}" type="presParOf" srcId="{7372C19E-1026-487B-8C37-B18B9C31E779}" destId="{406DE02B-D0D4-479D-879B-F286AD57833D}" srcOrd="4" destOrd="0" presId="urn:microsoft.com/office/officeart/2008/layout/VerticalCurvedList"/>
    <dgm:cxn modelId="{25079430-61C5-464D-96A7-D7024D1B61AF}" type="presParOf" srcId="{406DE02B-D0D4-479D-879B-F286AD57833D}" destId="{291C080B-8F5A-4FFA-AF7B-602365E503E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A8BAD7-CAB9-46E6-8779-18978CAAA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ED46F6C-D91F-4E9D-BE41-25FEA1409A70}">
      <dgm:prSet phldrT="[Tekst]" custT="1"/>
      <dgm:spPr/>
      <dgm:t>
        <a:bodyPr/>
        <a:lstStyle/>
        <a:p>
          <a:pPr marL="342900" lvl="0" indent="-342900">
            <a:lnSpc>
              <a:spcPct val="107000"/>
            </a:lnSpc>
            <a:buFont typeface="+mj-lt"/>
            <a:buAutoNum type="arabicPeriod"/>
          </a:pPr>
          <a:r>
            <a:rPr lang="pl-PL" sz="2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Budowa węzła cieplnego w budynku mieszkalnym przy ul. Smolarnia w Mławie.</a:t>
          </a:r>
          <a:endParaRPr lang="pl-PL" sz="20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01172C-265A-4AEE-8004-8A5546296EA6}" type="parTrans" cxnId="{DF7EA27D-D5B9-447A-89F4-14D21746F50B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10787469-EA6A-4FC0-A5D1-50FDAE914E6F}" type="sibTrans" cxnId="{DF7EA27D-D5B9-447A-89F4-14D21746F50B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A73CED54-531A-42E1-A86D-53DE5F4318AB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Budowa kotła w centralnej ciepłowni.</a:t>
          </a:r>
        </a:p>
      </dgm:t>
    </dgm:pt>
    <dgm:pt modelId="{AF552A45-EAAE-4763-88ED-396C30A103D4}" type="parTrans" cxnId="{CCDDD96F-39AD-4C8B-8D76-FF17895E1D24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030D4833-B960-4ACE-B199-715EF134BABF}" type="sibTrans" cxnId="{CCDDD96F-39AD-4C8B-8D76-FF17895E1D24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BA139252-1BC6-455E-B66A-2F7BDB5AC84D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Modernizacja węzłów ciepłowniczych.</a:t>
          </a:r>
          <a:endParaRPr lang="pl-PL" sz="20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B346CC-C1E7-4628-B6E5-B2974BE04E74}" type="parTrans" cxnId="{DACD294A-C415-4A66-B097-8766D2884906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CB4D3273-2B04-4ABA-A182-3BAC461F29E6}" type="sibTrans" cxnId="{DACD294A-C415-4A66-B097-8766D2884906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CB165D7F-52DA-4756-A860-340FCF0B41D8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Opracowanie dokumentacji efektywnego systemu ciepłowniczego.</a:t>
          </a:r>
          <a:endParaRPr lang="pl-PL" sz="20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A520ED-96F6-4CA7-A027-BA0A1414A9B8}" type="parTrans" cxnId="{41EA9AF9-0F57-4B14-A858-368193CF66AF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E33C36A1-8B22-4B20-B9ED-788910B0A4C6}" type="sibTrans" cxnId="{41EA9AF9-0F57-4B14-A858-368193CF66AF}">
      <dgm:prSet/>
      <dgm:spPr/>
      <dgm:t>
        <a:bodyPr/>
        <a:lstStyle/>
        <a:p>
          <a:endParaRPr lang="pl-PL" sz="2000">
            <a:solidFill>
              <a:schemeClr val="tx1"/>
            </a:solidFill>
          </a:endParaRPr>
        </a:p>
      </dgm:t>
    </dgm:pt>
    <dgm:pt modelId="{77161764-59AE-4B3A-A4D4-5CC40C909745}" type="pres">
      <dgm:prSet presAssocID="{69A8BAD7-CAB9-46E6-8779-18978CAAA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7372C19E-1026-487B-8C37-B18B9C31E779}" type="pres">
      <dgm:prSet presAssocID="{69A8BAD7-CAB9-46E6-8779-18978CAAA4F6}" presName="Name1" presStyleCnt="0"/>
      <dgm:spPr/>
    </dgm:pt>
    <dgm:pt modelId="{CD068D32-885C-4034-9380-F40056AA9A65}" type="pres">
      <dgm:prSet presAssocID="{69A8BAD7-CAB9-46E6-8779-18978CAAA4F6}" presName="cycle" presStyleCnt="0"/>
      <dgm:spPr/>
    </dgm:pt>
    <dgm:pt modelId="{1D998734-2702-4F05-8053-E096F3AEA79A}" type="pres">
      <dgm:prSet presAssocID="{69A8BAD7-CAB9-46E6-8779-18978CAAA4F6}" presName="srcNode" presStyleLbl="node1" presStyleIdx="0" presStyleCnt="4"/>
      <dgm:spPr/>
    </dgm:pt>
    <dgm:pt modelId="{503135DA-8F2F-4D79-8734-1B158B556383}" type="pres">
      <dgm:prSet presAssocID="{69A8BAD7-CAB9-46E6-8779-18978CAAA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296F0A4F-B3CE-423A-9FB2-1073465A05FA}" type="pres">
      <dgm:prSet presAssocID="{69A8BAD7-CAB9-46E6-8779-18978CAAA4F6}" presName="extraNode" presStyleLbl="node1" presStyleIdx="0" presStyleCnt="4"/>
      <dgm:spPr/>
    </dgm:pt>
    <dgm:pt modelId="{2B7E50F7-A429-408A-A25C-F222C08F7386}" type="pres">
      <dgm:prSet presAssocID="{69A8BAD7-CAB9-46E6-8779-18978CAAA4F6}" presName="dstNode" presStyleLbl="node1" presStyleIdx="0" presStyleCnt="4"/>
      <dgm:spPr/>
    </dgm:pt>
    <dgm:pt modelId="{17459EBD-017E-438F-8C2F-0B5991AE2283}" type="pres">
      <dgm:prSet presAssocID="{EED46F6C-D91F-4E9D-BE41-25FEA1409A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44E2E7-596A-45E9-B2A2-6B9792401F70}" type="pres">
      <dgm:prSet presAssocID="{EED46F6C-D91F-4E9D-BE41-25FEA1409A70}" presName="accent_1" presStyleCnt="0"/>
      <dgm:spPr/>
    </dgm:pt>
    <dgm:pt modelId="{2310CE20-6776-4F84-B58F-1F0BABB798CC}" type="pres">
      <dgm:prSet presAssocID="{EED46F6C-D91F-4E9D-BE41-25FEA1409A70}" presName="accentRepeatNode" presStyleLbl="solidFgAcc1" presStyleIdx="0" presStyleCnt="4"/>
      <dgm:spPr/>
    </dgm:pt>
    <dgm:pt modelId="{24CFD1F6-21EF-48C4-A6D0-216DB5483371}" type="pres">
      <dgm:prSet presAssocID="{A73CED54-531A-42E1-A86D-53DE5F4318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099F4E-C1BA-475B-B8FC-2742BEB58288}" type="pres">
      <dgm:prSet presAssocID="{A73CED54-531A-42E1-A86D-53DE5F4318AB}" presName="accent_2" presStyleCnt="0"/>
      <dgm:spPr/>
    </dgm:pt>
    <dgm:pt modelId="{D047605F-D20E-46A7-A0BF-DECAA5E3E990}" type="pres">
      <dgm:prSet presAssocID="{A73CED54-531A-42E1-A86D-53DE5F4318AB}" presName="accentRepeatNode" presStyleLbl="solidFgAcc1" presStyleIdx="1" presStyleCnt="4"/>
      <dgm:spPr/>
    </dgm:pt>
    <dgm:pt modelId="{BAE1296A-FF1A-4B40-89D7-A8BA7FAD9F87}" type="pres">
      <dgm:prSet presAssocID="{BA139252-1BC6-455E-B66A-2F7BDB5AC84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0CEFD4-01DE-4058-B3E5-0CC6DE6540BD}" type="pres">
      <dgm:prSet presAssocID="{BA139252-1BC6-455E-B66A-2F7BDB5AC84D}" presName="accent_3" presStyleCnt="0"/>
      <dgm:spPr/>
    </dgm:pt>
    <dgm:pt modelId="{268CD0C6-BABD-4B71-BD93-D7143972B306}" type="pres">
      <dgm:prSet presAssocID="{BA139252-1BC6-455E-B66A-2F7BDB5AC84D}" presName="accentRepeatNode" presStyleLbl="solidFgAcc1" presStyleIdx="2" presStyleCnt="4"/>
      <dgm:spPr/>
    </dgm:pt>
    <dgm:pt modelId="{8D9685A4-B4D6-4A5B-A642-4DAB22F8E00F}" type="pres">
      <dgm:prSet presAssocID="{CB165D7F-52DA-4756-A860-340FCF0B41D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B343E4-A41A-4048-8945-739D90AD7813}" type="pres">
      <dgm:prSet presAssocID="{CB165D7F-52DA-4756-A860-340FCF0B41D8}" presName="accent_4" presStyleCnt="0"/>
      <dgm:spPr/>
    </dgm:pt>
    <dgm:pt modelId="{B4DCECE5-AB9D-41DD-AA2D-A1E47C4E3CB4}" type="pres">
      <dgm:prSet presAssocID="{CB165D7F-52DA-4756-A860-340FCF0B41D8}" presName="accentRepeatNode" presStyleLbl="solidFgAcc1" presStyleIdx="3" presStyleCnt="4"/>
      <dgm:spPr/>
    </dgm:pt>
  </dgm:ptLst>
  <dgm:cxnLst>
    <dgm:cxn modelId="{CCDDD96F-39AD-4C8B-8D76-FF17895E1D24}" srcId="{69A8BAD7-CAB9-46E6-8779-18978CAAA4F6}" destId="{A73CED54-531A-42E1-A86D-53DE5F4318AB}" srcOrd="1" destOrd="0" parTransId="{AF552A45-EAAE-4763-88ED-396C30A103D4}" sibTransId="{030D4833-B960-4ACE-B199-715EF134BABF}"/>
    <dgm:cxn modelId="{31D6A0AB-CD7B-4537-80C0-88BCCB4D5DC0}" type="presOf" srcId="{BA139252-1BC6-455E-B66A-2F7BDB5AC84D}" destId="{BAE1296A-FF1A-4B40-89D7-A8BA7FAD9F87}" srcOrd="0" destOrd="0" presId="urn:microsoft.com/office/officeart/2008/layout/VerticalCurvedList"/>
    <dgm:cxn modelId="{9199E945-BAFA-4967-B4C9-CEC25B681D39}" type="presOf" srcId="{69A8BAD7-CAB9-46E6-8779-18978CAAA4F6}" destId="{77161764-59AE-4B3A-A4D4-5CC40C909745}" srcOrd="0" destOrd="0" presId="urn:microsoft.com/office/officeart/2008/layout/VerticalCurvedList"/>
    <dgm:cxn modelId="{5ADAFD56-5910-44C3-BF9F-715FAEFE38B8}" type="presOf" srcId="{EED46F6C-D91F-4E9D-BE41-25FEA1409A70}" destId="{17459EBD-017E-438F-8C2F-0B5991AE2283}" srcOrd="0" destOrd="0" presId="urn:microsoft.com/office/officeart/2008/layout/VerticalCurvedList"/>
    <dgm:cxn modelId="{41EA9AF9-0F57-4B14-A858-368193CF66AF}" srcId="{69A8BAD7-CAB9-46E6-8779-18978CAAA4F6}" destId="{CB165D7F-52DA-4756-A860-340FCF0B41D8}" srcOrd="3" destOrd="0" parTransId="{DAA520ED-96F6-4CA7-A027-BA0A1414A9B8}" sibTransId="{E33C36A1-8B22-4B20-B9ED-788910B0A4C6}"/>
    <dgm:cxn modelId="{70D6660D-9214-432E-AFAC-9FF620EB0811}" type="presOf" srcId="{CB165D7F-52DA-4756-A860-340FCF0B41D8}" destId="{8D9685A4-B4D6-4A5B-A642-4DAB22F8E00F}" srcOrd="0" destOrd="0" presId="urn:microsoft.com/office/officeart/2008/layout/VerticalCurvedList"/>
    <dgm:cxn modelId="{DACD294A-C415-4A66-B097-8766D2884906}" srcId="{69A8BAD7-CAB9-46E6-8779-18978CAAA4F6}" destId="{BA139252-1BC6-455E-B66A-2F7BDB5AC84D}" srcOrd="2" destOrd="0" parTransId="{1FB346CC-C1E7-4628-B6E5-B2974BE04E74}" sibTransId="{CB4D3273-2B04-4ABA-A182-3BAC461F29E6}"/>
    <dgm:cxn modelId="{DF7EA27D-D5B9-447A-89F4-14D21746F50B}" srcId="{69A8BAD7-CAB9-46E6-8779-18978CAAA4F6}" destId="{EED46F6C-D91F-4E9D-BE41-25FEA1409A70}" srcOrd="0" destOrd="0" parTransId="{6301172C-265A-4AEE-8004-8A5546296EA6}" sibTransId="{10787469-EA6A-4FC0-A5D1-50FDAE914E6F}"/>
    <dgm:cxn modelId="{C9AB9839-E868-4197-B1DE-143D4663115B}" type="presOf" srcId="{A73CED54-531A-42E1-A86D-53DE5F4318AB}" destId="{24CFD1F6-21EF-48C4-A6D0-216DB5483371}" srcOrd="0" destOrd="0" presId="urn:microsoft.com/office/officeart/2008/layout/VerticalCurvedList"/>
    <dgm:cxn modelId="{D9E96895-EA65-407B-91C5-10F3E9C141EA}" type="presOf" srcId="{10787469-EA6A-4FC0-A5D1-50FDAE914E6F}" destId="{503135DA-8F2F-4D79-8734-1B158B556383}" srcOrd="0" destOrd="0" presId="urn:microsoft.com/office/officeart/2008/layout/VerticalCurvedList"/>
    <dgm:cxn modelId="{BF26CC09-D41F-45ED-9CF3-4EFA944186C1}" type="presParOf" srcId="{77161764-59AE-4B3A-A4D4-5CC40C909745}" destId="{7372C19E-1026-487B-8C37-B18B9C31E779}" srcOrd="0" destOrd="0" presId="urn:microsoft.com/office/officeart/2008/layout/VerticalCurvedList"/>
    <dgm:cxn modelId="{740FF579-296C-4576-A16F-83C77AE7267A}" type="presParOf" srcId="{7372C19E-1026-487B-8C37-B18B9C31E779}" destId="{CD068D32-885C-4034-9380-F40056AA9A65}" srcOrd="0" destOrd="0" presId="urn:microsoft.com/office/officeart/2008/layout/VerticalCurvedList"/>
    <dgm:cxn modelId="{1507BE96-CE09-43D3-AC75-33852B2F2AFC}" type="presParOf" srcId="{CD068D32-885C-4034-9380-F40056AA9A65}" destId="{1D998734-2702-4F05-8053-E096F3AEA79A}" srcOrd="0" destOrd="0" presId="urn:microsoft.com/office/officeart/2008/layout/VerticalCurvedList"/>
    <dgm:cxn modelId="{D670E103-42BF-4304-92C4-C7B79DEF4EEA}" type="presParOf" srcId="{CD068D32-885C-4034-9380-F40056AA9A65}" destId="{503135DA-8F2F-4D79-8734-1B158B556383}" srcOrd="1" destOrd="0" presId="urn:microsoft.com/office/officeart/2008/layout/VerticalCurvedList"/>
    <dgm:cxn modelId="{CE34D6CF-374B-4719-8345-565BDD583121}" type="presParOf" srcId="{CD068D32-885C-4034-9380-F40056AA9A65}" destId="{296F0A4F-B3CE-423A-9FB2-1073465A05FA}" srcOrd="2" destOrd="0" presId="urn:microsoft.com/office/officeart/2008/layout/VerticalCurvedList"/>
    <dgm:cxn modelId="{1A7B438D-7E1E-4785-B966-C3FB5D73CF26}" type="presParOf" srcId="{CD068D32-885C-4034-9380-F40056AA9A65}" destId="{2B7E50F7-A429-408A-A25C-F222C08F7386}" srcOrd="3" destOrd="0" presId="urn:microsoft.com/office/officeart/2008/layout/VerticalCurvedList"/>
    <dgm:cxn modelId="{C52ABA4C-84BA-4BC2-9630-224B4E60195D}" type="presParOf" srcId="{7372C19E-1026-487B-8C37-B18B9C31E779}" destId="{17459EBD-017E-438F-8C2F-0B5991AE2283}" srcOrd="1" destOrd="0" presId="urn:microsoft.com/office/officeart/2008/layout/VerticalCurvedList"/>
    <dgm:cxn modelId="{E69B086B-3193-4C6B-820C-69912EA3DD46}" type="presParOf" srcId="{7372C19E-1026-487B-8C37-B18B9C31E779}" destId="{0644E2E7-596A-45E9-B2A2-6B9792401F70}" srcOrd="2" destOrd="0" presId="urn:microsoft.com/office/officeart/2008/layout/VerticalCurvedList"/>
    <dgm:cxn modelId="{882EB3E4-E63C-414E-A595-EB2D366FE076}" type="presParOf" srcId="{0644E2E7-596A-45E9-B2A2-6B9792401F70}" destId="{2310CE20-6776-4F84-B58F-1F0BABB798CC}" srcOrd="0" destOrd="0" presId="urn:microsoft.com/office/officeart/2008/layout/VerticalCurvedList"/>
    <dgm:cxn modelId="{A52BD9BA-658D-43F9-9043-B1078BDD2FB5}" type="presParOf" srcId="{7372C19E-1026-487B-8C37-B18B9C31E779}" destId="{24CFD1F6-21EF-48C4-A6D0-216DB5483371}" srcOrd="3" destOrd="0" presId="urn:microsoft.com/office/officeart/2008/layout/VerticalCurvedList"/>
    <dgm:cxn modelId="{27671129-CCBB-408C-A027-C35F243816EE}" type="presParOf" srcId="{7372C19E-1026-487B-8C37-B18B9C31E779}" destId="{67099F4E-C1BA-475B-B8FC-2742BEB58288}" srcOrd="4" destOrd="0" presId="urn:microsoft.com/office/officeart/2008/layout/VerticalCurvedList"/>
    <dgm:cxn modelId="{C2F68636-26A5-40FE-A6DF-98EAD358B7E0}" type="presParOf" srcId="{67099F4E-C1BA-475B-B8FC-2742BEB58288}" destId="{D047605F-D20E-46A7-A0BF-DECAA5E3E990}" srcOrd="0" destOrd="0" presId="urn:microsoft.com/office/officeart/2008/layout/VerticalCurvedList"/>
    <dgm:cxn modelId="{25487469-1677-4AD7-90F7-7C975CABC97B}" type="presParOf" srcId="{7372C19E-1026-487B-8C37-B18B9C31E779}" destId="{BAE1296A-FF1A-4B40-89D7-A8BA7FAD9F87}" srcOrd="5" destOrd="0" presId="urn:microsoft.com/office/officeart/2008/layout/VerticalCurvedList"/>
    <dgm:cxn modelId="{5E00E489-259F-4511-B21E-03276284967E}" type="presParOf" srcId="{7372C19E-1026-487B-8C37-B18B9C31E779}" destId="{970CEFD4-01DE-4058-B3E5-0CC6DE6540BD}" srcOrd="6" destOrd="0" presId="urn:microsoft.com/office/officeart/2008/layout/VerticalCurvedList"/>
    <dgm:cxn modelId="{768BE36A-3409-40AA-B627-48D38E285B2C}" type="presParOf" srcId="{970CEFD4-01DE-4058-B3E5-0CC6DE6540BD}" destId="{268CD0C6-BABD-4B71-BD93-D7143972B306}" srcOrd="0" destOrd="0" presId="urn:microsoft.com/office/officeart/2008/layout/VerticalCurvedList"/>
    <dgm:cxn modelId="{292EA084-123D-4A03-ACC5-8CC47BC55030}" type="presParOf" srcId="{7372C19E-1026-487B-8C37-B18B9C31E779}" destId="{8D9685A4-B4D6-4A5B-A642-4DAB22F8E00F}" srcOrd="7" destOrd="0" presId="urn:microsoft.com/office/officeart/2008/layout/VerticalCurvedList"/>
    <dgm:cxn modelId="{C1446EEC-6006-461C-8C05-7F520F726032}" type="presParOf" srcId="{7372C19E-1026-487B-8C37-B18B9C31E779}" destId="{5CB343E4-A41A-4048-8945-739D90AD7813}" srcOrd="8" destOrd="0" presId="urn:microsoft.com/office/officeart/2008/layout/VerticalCurvedList"/>
    <dgm:cxn modelId="{999EF9CB-D829-4A71-B4AB-BFE0BE41D666}" type="presParOf" srcId="{5CB343E4-A41A-4048-8945-739D90AD7813}" destId="{B4DCECE5-AB9D-41DD-AA2D-A1E47C4E3CB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89C09-8086-4EEE-BF9C-FBA236A7FD73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5E149F1-1B56-4C09-B648-B54C66FCEE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2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Remonty ulic </a:t>
          </a:r>
        </a:p>
        <a:p>
          <a:pPr>
            <a:spcAft>
              <a:spcPct val="35000"/>
            </a:spcAft>
          </a:pPr>
          <a:r>
            <a:rPr lang="pl-PL" sz="2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chodników </a:t>
          </a:r>
        </a:p>
        <a:p>
          <a:pPr>
            <a:spcAft>
              <a:spcPct val="35000"/>
            </a:spcAft>
          </a:pPr>
          <a:r>
            <a:rPr lang="pl-PL" sz="2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900 000,00 zł</a:t>
          </a:r>
        </a:p>
      </dgm:t>
    </dgm:pt>
    <dgm:pt modelId="{86F51F7D-E212-4921-94A4-267B33213941}" type="parTrans" cxnId="{47DAE0CD-1E22-415D-83CA-4804CF8299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1D14B9-B009-4A02-909F-A527AACBD242}" type="sibTrans" cxnId="{47DAE0CD-1E22-415D-83CA-4804CF8299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8E5E8B-FAE4-43B1-998E-D40261581592}">
      <dgm:prSet custT="1"/>
      <dgm:spPr/>
      <dgm:t>
        <a:bodyPr/>
        <a:lstStyle/>
        <a:p>
          <a:pPr>
            <a:spcAft>
              <a:spcPts val="840"/>
            </a:spcAft>
          </a:pPr>
          <a:r>
            <a: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Fundusz remontowy oraz remonty lokali z zasobu komunalnego miasta </a:t>
          </a:r>
        </a:p>
        <a:p>
          <a:pPr>
            <a:spcAft>
              <a:spcPct val="35000"/>
            </a:spcAft>
          </a:pPr>
          <a:r>
            <a: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730 000,00 zł</a:t>
          </a:r>
        </a:p>
      </dgm:t>
    </dgm:pt>
    <dgm:pt modelId="{D8305A14-9EE5-49F2-8A67-AE03155DC488}" type="parTrans" cxnId="{48EB7B65-2D40-4FEA-A44B-81FE4A140A4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9B7201-58B2-44F2-B64C-170108B4157B}" type="sibTrans" cxnId="{48EB7B65-2D40-4FEA-A44B-81FE4A140A4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2DDB3C-75D7-4FAF-919B-0EAFA0D26569}">
      <dgm:prSet custT="1"/>
      <dgm:spPr/>
      <dgm:t>
        <a:bodyPr/>
        <a:lstStyle/>
        <a:p>
          <a:r>
            <a: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Inne remonty w tym konserwacja sprzętu</a:t>
          </a:r>
        </a:p>
        <a:p>
          <a:r>
            <a: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346 992,00 zł</a:t>
          </a:r>
        </a:p>
      </dgm:t>
    </dgm:pt>
    <dgm:pt modelId="{E4C5BFFB-7679-4024-A8CD-D53ED5F7E460}" type="parTrans" cxnId="{9E2402CA-5295-4213-8E47-4F973787432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E51A31-75FE-4D0F-81BE-5217BF55AB7F}" type="sibTrans" cxnId="{9E2402CA-5295-4213-8E47-4F973787432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F5C389-BCA0-4F28-AB28-CA3BF6B85F38}" type="pres">
      <dgm:prSet presAssocID="{C7D89C09-8086-4EEE-BF9C-FBA236A7FD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B0F5450-B523-4F88-A8E9-12B57541DC60}" type="pres">
      <dgm:prSet presAssocID="{05E149F1-1B56-4C09-B648-B54C66FCEE7D}" presName="hierRoot1" presStyleCnt="0"/>
      <dgm:spPr/>
    </dgm:pt>
    <dgm:pt modelId="{05DE069C-E7F7-4354-A0EB-7190EDC0BEED}" type="pres">
      <dgm:prSet presAssocID="{05E149F1-1B56-4C09-B648-B54C66FCEE7D}" presName="composite" presStyleCnt="0"/>
      <dgm:spPr/>
    </dgm:pt>
    <dgm:pt modelId="{530AEBDB-A4FD-4BB2-A959-4CD385444942}" type="pres">
      <dgm:prSet presAssocID="{05E149F1-1B56-4C09-B648-B54C66FCEE7D}" presName="background" presStyleLbl="node0" presStyleIdx="0" presStyleCnt="3"/>
      <dgm:spPr/>
    </dgm:pt>
    <dgm:pt modelId="{656B8BD1-A1C7-4CBB-B1D0-0BF77418EA4B}" type="pres">
      <dgm:prSet presAssocID="{05E149F1-1B56-4C09-B648-B54C66FCEE7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0F8178-2C74-4551-B8B6-C3B9E5F0A5DE}" type="pres">
      <dgm:prSet presAssocID="{05E149F1-1B56-4C09-B648-B54C66FCEE7D}" presName="hierChild2" presStyleCnt="0"/>
      <dgm:spPr/>
    </dgm:pt>
    <dgm:pt modelId="{A8939572-0CD8-4654-8AFC-8FF4C193CEBD}" type="pres">
      <dgm:prSet presAssocID="{7F8E5E8B-FAE4-43B1-998E-D40261581592}" presName="hierRoot1" presStyleCnt="0"/>
      <dgm:spPr/>
    </dgm:pt>
    <dgm:pt modelId="{C7B4F058-6D16-456D-8FC0-7AA3D1510A7B}" type="pres">
      <dgm:prSet presAssocID="{7F8E5E8B-FAE4-43B1-998E-D40261581592}" presName="composite" presStyleCnt="0"/>
      <dgm:spPr/>
    </dgm:pt>
    <dgm:pt modelId="{E6D05475-2D78-4DFC-8D4B-BD0AC9ACF0F1}" type="pres">
      <dgm:prSet presAssocID="{7F8E5E8B-FAE4-43B1-998E-D40261581592}" presName="background" presStyleLbl="node0" presStyleIdx="1" presStyleCnt="3"/>
      <dgm:spPr/>
    </dgm:pt>
    <dgm:pt modelId="{4E5A7C41-7D96-4F57-8F6E-0537F8CC14B6}" type="pres">
      <dgm:prSet presAssocID="{7F8E5E8B-FAE4-43B1-998E-D40261581592}" presName="text" presStyleLbl="fgAcc0" presStyleIdx="1" presStyleCnt="3" custScaleX="1288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BC2606-52E3-4185-8371-02550915BECD}" type="pres">
      <dgm:prSet presAssocID="{7F8E5E8B-FAE4-43B1-998E-D40261581592}" presName="hierChild2" presStyleCnt="0"/>
      <dgm:spPr/>
    </dgm:pt>
    <dgm:pt modelId="{596FD7E5-ECBF-4175-B4FF-1F8619996826}" type="pres">
      <dgm:prSet presAssocID="{C72DDB3C-75D7-4FAF-919B-0EAFA0D26569}" presName="hierRoot1" presStyleCnt="0"/>
      <dgm:spPr/>
    </dgm:pt>
    <dgm:pt modelId="{F9B5F848-B18A-4AFE-9D6B-30A35FE8BF2D}" type="pres">
      <dgm:prSet presAssocID="{C72DDB3C-75D7-4FAF-919B-0EAFA0D26569}" presName="composite" presStyleCnt="0"/>
      <dgm:spPr/>
    </dgm:pt>
    <dgm:pt modelId="{41EC631B-ABD8-42E7-AB92-2D66A0E15F48}" type="pres">
      <dgm:prSet presAssocID="{C72DDB3C-75D7-4FAF-919B-0EAFA0D26569}" presName="background" presStyleLbl="node0" presStyleIdx="2" presStyleCnt="3"/>
      <dgm:spPr/>
    </dgm:pt>
    <dgm:pt modelId="{5FA10F76-192F-4E32-B74B-E58F903E6221}" type="pres">
      <dgm:prSet presAssocID="{C72DDB3C-75D7-4FAF-919B-0EAFA0D2656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BB9730B-A6C7-4F0F-AFB2-5A550FB20502}" type="pres">
      <dgm:prSet presAssocID="{C72DDB3C-75D7-4FAF-919B-0EAFA0D26569}" presName="hierChild2" presStyleCnt="0"/>
      <dgm:spPr/>
    </dgm:pt>
  </dgm:ptLst>
  <dgm:cxnLst>
    <dgm:cxn modelId="{EF5A48A6-178A-41FE-9570-A95E8E2648C7}" type="presOf" srcId="{C7D89C09-8086-4EEE-BF9C-FBA236A7FD73}" destId="{E8F5C389-BCA0-4F28-AB28-CA3BF6B85F38}" srcOrd="0" destOrd="0" presId="urn:microsoft.com/office/officeart/2005/8/layout/hierarchy1"/>
    <dgm:cxn modelId="{A30099BF-EAE9-40D4-882E-47E520C4E7D0}" type="presOf" srcId="{7F8E5E8B-FAE4-43B1-998E-D40261581592}" destId="{4E5A7C41-7D96-4F57-8F6E-0537F8CC14B6}" srcOrd="0" destOrd="0" presId="urn:microsoft.com/office/officeart/2005/8/layout/hierarchy1"/>
    <dgm:cxn modelId="{4E37E6F2-48AC-48CD-B55C-BC401C6C53A3}" type="presOf" srcId="{C72DDB3C-75D7-4FAF-919B-0EAFA0D26569}" destId="{5FA10F76-192F-4E32-B74B-E58F903E6221}" srcOrd="0" destOrd="0" presId="urn:microsoft.com/office/officeart/2005/8/layout/hierarchy1"/>
    <dgm:cxn modelId="{9E2402CA-5295-4213-8E47-4F9737874329}" srcId="{C7D89C09-8086-4EEE-BF9C-FBA236A7FD73}" destId="{C72DDB3C-75D7-4FAF-919B-0EAFA0D26569}" srcOrd="2" destOrd="0" parTransId="{E4C5BFFB-7679-4024-A8CD-D53ED5F7E460}" sibTransId="{7FE51A31-75FE-4D0F-81BE-5217BF55AB7F}"/>
    <dgm:cxn modelId="{6D6BF629-696C-4215-9621-FB1D1478CA47}" type="presOf" srcId="{05E149F1-1B56-4C09-B648-B54C66FCEE7D}" destId="{656B8BD1-A1C7-4CBB-B1D0-0BF77418EA4B}" srcOrd="0" destOrd="0" presId="urn:microsoft.com/office/officeart/2005/8/layout/hierarchy1"/>
    <dgm:cxn modelId="{47DAE0CD-1E22-415D-83CA-4804CF829997}" srcId="{C7D89C09-8086-4EEE-BF9C-FBA236A7FD73}" destId="{05E149F1-1B56-4C09-B648-B54C66FCEE7D}" srcOrd="0" destOrd="0" parTransId="{86F51F7D-E212-4921-94A4-267B33213941}" sibTransId="{871D14B9-B009-4A02-909F-A527AACBD242}"/>
    <dgm:cxn modelId="{48EB7B65-2D40-4FEA-A44B-81FE4A140A40}" srcId="{C7D89C09-8086-4EEE-BF9C-FBA236A7FD73}" destId="{7F8E5E8B-FAE4-43B1-998E-D40261581592}" srcOrd="1" destOrd="0" parTransId="{D8305A14-9EE5-49F2-8A67-AE03155DC488}" sibTransId="{2D9B7201-58B2-44F2-B64C-170108B4157B}"/>
    <dgm:cxn modelId="{DB4EC496-AC27-4CFC-916F-93B8C02AA467}" type="presParOf" srcId="{E8F5C389-BCA0-4F28-AB28-CA3BF6B85F38}" destId="{4B0F5450-B523-4F88-A8E9-12B57541DC60}" srcOrd="0" destOrd="0" presId="urn:microsoft.com/office/officeart/2005/8/layout/hierarchy1"/>
    <dgm:cxn modelId="{464523B4-AF31-4626-9288-53385A3CD2FF}" type="presParOf" srcId="{4B0F5450-B523-4F88-A8E9-12B57541DC60}" destId="{05DE069C-E7F7-4354-A0EB-7190EDC0BEED}" srcOrd="0" destOrd="0" presId="urn:microsoft.com/office/officeart/2005/8/layout/hierarchy1"/>
    <dgm:cxn modelId="{B76A7646-3944-4437-B1AB-4EA2C4F7FD94}" type="presParOf" srcId="{05DE069C-E7F7-4354-A0EB-7190EDC0BEED}" destId="{530AEBDB-A4FD-4BB2-A959-4CD385444942}" srcOrd="0" destOrd="0" presId="urn:microsoft.com/office/officeart/2005/8/layout/hierarchy1"/>
    <dgm:cxn modelId="{1A51265E-D795-4D5F-A50D-696F86FFEA16}" type="presParOf" srcId="{05DE069C-E7F7-4354-A0EB-7190EDC0BEED}" destId="{656B8BD1-A1C7-4CBB-B1D0-0BF77418EA4B}" srcOrd="1" destOrd="0" presId="urn:microsoft.com/office/officeart/2005/8/layout/hierarchy1"/>
    <dgm:cxn modelId="{D2011E9B-8B34-49CE-9F7F-BDA499B5BA59}" type="presParOf" srcId="{4B0F5450-B523-4F88-A8E9-12B57541DC60}" destId="{A90F8178-2C74-4551-B8B6-C3B9E5F0A5DE}" srcOrd="1" destOrd="0" presId="urn:microsoft.com/office/officeart/2005/8/layout/hierarchy1"/>
    <dgm:cxn modelId="{45736A76-A895-4832-9C01-2DBD93F134FC}" type="presParOf" srcId="{E8F5C389-BCA0-4F28-AB28-CA3BF6B85F38}" destId="{A8939572-0CD8-4654-8AFC-8FF4C193CEBD}" srcOrd="1" destOrd="0" presId="urn:microsoft.com/office/officeart/2005/8/layout/hierarchy1"/>
    <dgm:cxn modelId="{F3902204-101F-4CC1-8CBA-1B747ADD9317}" type="presParOf" srcId="{A8939572-0CD8-4654-8AFC-8FF4C193CEBD}" destId="{C7B4F058-6D16-456D-8FC0-7AA3D1510A7B}" srcOrd="0" destOrd="0" presId="urn:microsoft.com/office/officeart/2005/8/layout/hierarchy1"/>
    <dgm:cxn modelId="{8A30595B-8AF4-4874-BEFE-27D949027F41}" type="presParOf" srcId="{C7B4F058-6D16-456D-8FC0-7AA3D1510A7B}" destId="{E6D05475-2D78-4DFC-8D4B-BD0AC9ACF0F1}" srcOrd="0" destOrd="0" presId="urn:microsoft.com/office/officeart/2005/8/layout/hierarchy1"/>
    <dgm:cxn modelId="{C22061AE-6CDF-42B9-AA02-017665908D3A}" type="presParOf" srcId="{C7B4F058-6D16-456D-8FC0-7AA3D1510A7B}" destId="{4E5A7C41-7D96-4F57-8F6E-0537F8CC14B6}" srcOrd="1" destOrd="0" presId="urn:microsoft.com/office/officeart/2005/8/layout/hierarchy1"/>
    <dgm:cxn modelId="{9CF824F4-3F71-4175-9143-73A96D10DA1F}" type="presParOf" srcId="{A8939572-0CD8-4654-8AFC-8FF4C193CEBD}" destId="{14BC2606-52E3-4185-8371-02550915BECD}" srcOrd="1" destOrd="0" presId="urn:microsoft.com/office/officeart/2005/8/layout/hierarchy1"/>
    <dgm:cxn modelId="{50DAA1FF-EF93-49B2-ADCA-9D6D26C6A672}" type="presParOf" srcId="{E8F5C389-BCA0-4F28-AB28-CA3BF6B85F38}" destId="{596FD7E5-ECBF-4175-B4FF-1F8619996826}" srcOrd="2" destOrd="0" presId="urn:microsoft.com/office/officeart/2005/8/layout/hierarchy1"/>
    <dgm:cxn modelId="{772FE847-C1D9-4486-86E7-3EC2904728E4}" type="presParOf" srcId="{596FD7E5-ECBF-4175-B4FF-1F8619996826}" destId="{F9B5F848-B18A-4AFE-9D6B-30A35FE8BF2D}" srcOrd="0" destOrd="0" presId="urn:microsoft.com/office/officeart/2005/8/layout/hierarchy1"/>
    <dgm:cxn modelId="{A9982F0F-E45B-414B-B6C0-F99883725ED1}" type="presParOf" srcId="{F9B5F848-B18A-4AFE-9D6B-30A35FE8BF2D}" destId="{41EC631B-ABD8-42E7-AB92-2D66A0E15F48}" srcOrd="0" destOrd="0" presId="urn:microsoft.com/office/officeart/2005/8/layout/hierarchy1"/>
    <dgm:cxn modelId="{FFCB75CA-A75B-4E4D-B33F-DB647A34B37B}" type="presParOf" srcId="{F9B5F848-B18A-4AFE-9D6B-30A35FE8BF2D}" destId="{5FA10F76-192F-4E32-B74B-E58F903E6221}" srcOrd="1" destOrd="0" presId="urn:microsoft.com/office/officeart/2005/8/layout/hierarchy1"/>
    <dgm:cxn modelId="{94257218-5ECD-4C66-B5B0-BAD07445F04A}" type="presParOf" srcId="{596FD7E5-ECBF-4175-B4FF-1F8619996826}" destId="{1BB9730B-A6C7-4F0F-AFB2-5A550FB205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5432A-D924-4981-B329-A643602D076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DA045E-AD35-4B1A-B2B4-1CD7E7C22C3F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2014-2022</a:t>
          </a:r>
        </a:p>
      </dgm:t>
    </dgm:pt>
    <dgm:pt modelId="{758C91A4-8CF4-4E0A-9F71-7A367045D3E5}" type="parTrans" cxnId="{95616684-03A0-408C-A46E-2728AAACA88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381B5C-64A8-4CE3-AC4B-5C41C5B9D2B0}" type="sibTrans" cxnId="{95616684-03A0-408C-A46E-2728AAACA88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26B306-252F-46A4-889F-7E8C24142B63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25 914 804,15 zł</a:t>
          </a:r>
        </a:p>
      </dgm:t>
    </dgm:pt>
    <dgm:pt modelId="{0D39AB98-4384-49A0-B892-125F70D0D3EE}" type="parTrans" cxnId="{2E692000-0C08-4042-9643-D6D561958CE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9206BD-8CF3-4C28-949A-25AD8D68B0BF}" type="sibTrans" cxnId="{2E692000-0C08-4042-9643-D6D561958CE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FEFBB8-C505-420E-9D98-E3B06D71CC7C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7 469 000,00 zł</a:t>
          </a:r>
        </a:p>
      </dgm:t>
    </dgm:pt>
    <dgm:pt modelId="{ED8BB248-C752-4FAB-921D-A9DBA0F2ECF5}" type="parTrans" cxnId="{9CB172AF-0273-4AF0-A306-FB60865473EE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DB302F-DBB4-4C14-8C7B-2F31FA4BB279}" type="sibTrans" cxnId="{9CB172AF-0273-4AF0-A306-FB60865473EE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E0449F-B28B-4F0A-B7E5-3703826C7EE4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2022: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109 200,00 zł</a:t>
          </a:r>
        </a:p>
      </dgm:t>
    </dgm:pt>
    <dgm:pt modelId="{242C8C47-5C7E-47AB-897F-A5F9C28FC242}" type="parTrans" cxnId="{19142139-2625-42A1-91CD-6B3563A7931A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A7EF73-0F0A-4055-A2A2-C66E046B9691}" type="sibTrans" cxnId="{19142139-2625-42A1-91CD-6B3563A7931A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2F7CD1-C8CE-4887-BBED-1D836A6E4EC1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Ogólna wartość dofinansowania: </a:t>
          </a:r>
        </a:p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14 208 180,25 zł </a:t>
          </a:r>
        </a:p>
      </dgm:t>
    </dgm:pt>
    <dgm:pt modelId="{897414BD-0B22-42A3-A6D6-2781C739C9A3}" type="parTrans" cxnId="{119CD3B7-E1B2-4D27-8FBA-881FAFB4A914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593CBE-9A44-4240-BFE6-BC65E83E5371}" type="sibTrans" cxnId="{119CD3B7-E1B2-4D27-8FBA-881FAFB4A914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011382-0BAF-449D-B8FC-8034CFC2EDFA}" type="pres">
      <dgm:prSet presAssocID="{9BE5432A-D924-4981-B329-A643602D07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2AD528F-C115-429D-A42F-ACF1BC57E54A}" type="pres">
      <dgm:prSet presAssocID="{F0DA045E-AD35-4B1A-B2B4-1CD7E7C22C3F}" presName="thickLine" presStyleLbl="alignNode1" presStyleIdx="0" presStyleCnt="5"/>
      <dgm:spPr/>
    </dgm:pt>
    <dgm:pt modelId="{3A74FA9A-1FDA-409C-B774-76E9EBFDACDC}" type="pres">
      <dgm:prSet presAssocID="{F0DA045E-AD35-4B1A-B2B4-1CD7E7C22C3F}" presName="horz1" presStyleCnt="0"/>
      <dgm:spPr/>
    </dgm:pt>
    <dgm:pt modelId="{6C1115E6-FEFD-450A-B1F3-6F03C14858F1}" type="pres">
      <dgm:prSet presAssocID="{F0DA045E-AD35-4B1A-B2B4-1CD7E7C22C3F}" presName="tx1" presStyleLbl="revTx" presStyleIdx="0" presStyleCnt="5"/>
      <dgm:spPr/>
      <dgm:t>
        <a:bodyPr/>
        <a:lstStyle/>
        <a:p>
          <a:endParaRPr lang="pl-PL"/>
        </a:p>
      </dgm:t>
    </dgm:pt>
    <dgm:pt modelId="{8763D7D7-FE84-4950-8437-FE5DC02A64B9}" type="pres">
      <dgm:prSet presAssocID="{F0DA045E-AD35-4B1A-B2B4-1CD7E7C22C3F}" presName="vert1" presStyleCnt="0"/>
      <dgm:spPr/>
    </dgm:pt>
    <dgm:pt modelId="{E4029CA2-67DD-4AEC-AC78-8AA025560D54}" type="pres">
      <dgm:prSet presAssocID="{8126B306-252F-46A4-889F-7E8C24142B63}" presName="thickLine" presStyleLbl="alignNode1" presStyleIdx="1" presStyleCnt="5"/>
      <dgm:spPr/>
    </dgm:pt>
    <dgm:pt modelId="{E19C2313-9E55-4A18-A0F4-48047CB49A45}" type="pres">
      <dgm:prSet presAssocID="{8126B306-252F-46A4-889F-7E8C24142B63}" presName="horz1" presStyleCnt="0"/>
      <dgm:spPr/>
    </dgm:pt>
    <dgm:pt modelId="{8B6D8431-2A30-4218-9178-6E9BB1E15B0C}" type="pres">
      <dgm:prSet presAssocID="{8126B306-252F-46A4-889F-7E8C24142B63}" presName="tx1" presStyleLbl="revTx" presStyleIdx="1" presStyleCnt="5"/>
      <dgm:spPr/>
      <dgm:t>
        <a:bodyPr/>
        <a:lstStyle/>
        <a:p>
          <a:endParaRPr lang="pl-PL"/>
        </a:p>
      </dgm:t>
    </dgm:pt>
    <dgm:pt modelId="{03381CE0-7665-4504-853E-9D759E260C9C}" type="pres">
      <dgm:prSet presAssocID="{8126B306-252F-46A4-889F-7E8C24142B63}" presName="vert1" presStyleCnt="0"/>
      <dgm:spPr/>
    </dgm:pt>
    <dgm:pt modelId="{ED559E9C-8BF1-479D-9723-165A6E3C0675}" type="pres">
      <dgm:prSet presAssocID="{3AFEFBB8-C505-420E-9D98-E3B06D71CC7C}" presName="thickLine" presStyleLbl="alignNode1" presStyleIdx="2" presStyleCnt="5"/>
      <dgm:spPr/>
    </dgm:pt>
    <dgm:pt modelId="{9EC675A0-8B0D-4B45-9376-59A992A9E5A9}" type="pres">
      <dgm:prSet presAssocID="{3AFEFBB8-C505-420E-9D98-E3B06D71CC7C}" presName="horz1" presStyleCnt="0"/>
      <dgm:spPr/>
    </dgm:pt>
    <dgm:pt modelId="{8C346A50-9C5F-432D-9E03-72C24D00D243}" type="pres">
      <dgm:prSet presAssocID="{3AFEFBB8-C505-420E-9D98-E3B06D71CC7C}" presName="tx1" presStyleLbl="revTx" presStyleIdx="2" presStyleCnt="5"/>
      <dgm:spPr/>
      <dgm:t>
        <a:bodyPr/>
        <a:lstStyle/>
        <a:p>
          <a:endParaRPr lang="pl-PL"/>
        </a:p>
      </dgm:t>
    </dgm:pt>
    <dgm:pt modelId="{B8E2E715-0C04-444D-9DF3-4055B6B06917}" type="pres">
      <dgm:prSet presAssocID="{3AFEFBB8-C505-420E-9D98-E3B06D71CC7C}" presName="vert1" presStyleCnt="0"/>
      <dgm:spPr/>
    </dgm:pt>
    <dgm:pt modelId="{DF084D0F-6C3E-4F05-A804-BEE5D82400D7}" type="pres">
      <dgm:prSet presAssocID="{97E0449F-B28B-4F0A-B7E5-3703826C7EE4}" presName="thickLine" presStyleLbl="alignNode1" presStyleIdx="3" presStyleCnt="5"/>
      <dgm:spPr/>
    </dgm:pt>
    <dgm:pt modelId="{2148CEFB-B164-495E-BF8C-8DF201F189F9}" type="pres">
      <dgm:prSet presAssocID="{97E0449F-B28B-4F0A-B7E5-3703826C7EE4}" presName="horz1" presStyleCnt="0"/>
      <dgm:spPr/>
    </dgm:pt>
    <dgm:pt modelId="{8F9983DA-4B84-4C74-82E8-3827A32ACFE8}" type="pres">
      <dgm:prSet presAssocID="{97E0449F-B28B-4F0A-B7E5-3703826C7EE4}" presName="tx1" presStyleLbl="revTx" presStyleIdx="3" presStyleCnt="5"/>
      <dgm:spPr/>
      <dgm:t>
        <a:bodyPr/>
        <a:lstStyle/>
        <a:p>
          <a:endParaRPr lang="pl-PL"/>
        </a:p>
      </dgm:t>
    </dgm:pt>
    <dgm:pt modelId="{9B2AF872-87C9-410A-9931-BFB15806E51E}" type="pres">
      <dgm:prSet presAssocID="{97E0449F-B28B-4F0A-B7E5-3703826C7EE4}" presName="vert1" presStyleCnt="0"/>
      <dgm:spPr/>
    </dgm:pt>
    <dgm:pt modelId="{2F312B18-5438-4B1D-88D8-AF66A4EDFB21}" type="pres">
      <dgm:prSet presAssocID="{F02F7CD1-C8CE-4887-BBED-1D836A6E4EC1}" presName="thickLine" presStyleLbl="alignNode1" presStyleIdx="4" presStyleCnt="5"/>
      <dgm:spPr/>
    </dgm:pt>
    <dgm:pt modelId="{1B2FB56C-A3D8-4B4E-A772-31EE27BF2089}" type="pres">
      <dgm:prSet presAssocID="{F02F7CD1-C8CE-4887-BBED-1D836A6E4EC1}" presName="horz1" presStyleCnt="0"/>
      <dgm:spPr/>
    </dgm:pt>
    <dgm:pt modelId="{13214E8D-D0DB-468C-A36A-C27C515D0797}" type="pres">
      <dgm:prSet presAssocID="{F02F7CD1-C8CE-4887-BBED-1D836A6E4EC1}" presName="tx1" presStyleLbl="revTx" presStyleIdx="4" presStyleCnt="5"/>
      <dgm:spPr/>
      <dgm:t>
        <a:bodyPr/>
        <a:lstStyle/>
        <a:p>
          <a:endParaRPr lang="pl-PL"/>
        </a:p>
      </dgm:t>
    </dgm:pt>
    <dgm:pt modelId="{2ABA8782-1E92-4CA9-8BC2-6298FD76C84B}" type="pres">
      <dgm:prSet presAssocID="{F02F7CD1-C8CE-4887-BBED-1D836A6E4EC1}" presName="vert1" presStyleCnt="0"/>
      <dgm:spPr/>
    </dgm:pt>
  </dgm:ptLst>
  <dgm:cxnLst>
    <dgm:cxn modelId="{119CD3B7-E1B2-4D27-8FBA-881FAFB4A914}" srcId="{9BE5432A-D924-4981-B329-A643602D076C}" destId="{F02F7CD1-C8CE-4887-BBED-1D836A6E4EC1}" srcOrd="4" destOrd="0" parTransId="{897414BD-0B22-42A3-A6D6-2781C739C9A3}" sibTransId="{04593CBE-9A44-4240-BFE6-BC65E83E5371}"/>
    <dgm:cxn modelId="{236093DE-95C2-4860-AEC9-26D8D37E3D0C}" type="presOf" srcId="{F0DA045E-AD35-4B1A-B2B4-1CD7E7C22C3F}" destId="{6C1115E6-FEFD-450A-B1F3-6F03C14858F1}" srcOrd="0" destOrd="0" presId="urn:microsoft.com/office/officeart/2008/layout/LinedList"/>
    <dgm:cxn modelId="{1D6CBAD6-82C5-4072-9A86-91B4BF62647B}" type="presOf" srcId="{8126B306-252F-46A4-889F-7E8C24142B63}" destId="{8B6D8431-2A30-4218-9178-6E9BB1E15B0C}" srcOrd="0" destOrd="0" presId="urn:microsoft.com/office/officeart/2008/layout/LinedList"/>
    <dgm:cxn modelId="{46789838-AED9-4A81-8399-877EC71C3E67}" type="presOf" srcId="{97E0449F-B28B-4F0A-B7E5-3703826C7EE4}" destId="{8F9983DA-4B84-4C74-82E8-3827A32ACFE8}" srcOrd="0" destOrd="0" presId="urn:microsoft.com/office/officeart/2008/layout/LinedList"/>
    <dgm:cxn modelId="{C1B3370E-01D5-41B4-9ACA-C357CE2ADA4D}" type="presOf" srcId="{F02F7CD1-C8CE-4887-BBED-1D836A6E4EC1}" destId="{13214E8D-D0DB-468C-A36A-C27C515D0797}" srcOrd="0" destOrd="0" presId="urn:microsoft.com/office/officeart/2008/layout/LinedList"/>
    <dgm:cxn modelId="{9CB172AF-0273-4AF0-A306-FB60865473EE}" srcId="{9BE5432A-D924-4981-B329-A643602D076C}" destId="{3AFEFBB8-C505-420E-9D98-E3B06D71CC7C}" srcOrd="2" destOrd="0" parTransId="{ED8BB248-C752-4FAB-921D-A9DBA0F2ECF5}" sibTransId="{21DB302F-DBB4-4C14-8C7B-2F31FA4BB279}"/>
    <dgm:cxn modelId="{6E9FB2B9-202B-476E-A927-314560852F91}" type="presOf" srcId="{9BE5432A-D924-4981-B329-A643602D076C}" destId="{50011382-0BAF-449D-B8FC-8034CFC2EDFA}" srcOrd="0" destOrd="0" presId="urn:microsoft.com/office/officeart/2008/layout/LinedList"/>
    <dgm:cxn modelId="{95616684-03A0-408C-A46E-2728AAACA883}" srcId="{9BE5432A-D924-4981-B329-A643602D076C}" destId="{F0DA045E-AD35-4B1A-B2B4-1CD7E7C22C3F}" srcOrd="0" destOrd="0" parTransId="{758C91A4-8CF4-4E0A-9F71-7A367045D3E5}" sibTransId="{D8381B5C-64A8-4CE3-AC4B-5C41C5B9D2B0}"/>
    <dgm:cxn modelId="{2E692000-0C08-4042-9643-D6D561958CEB}" srcId="{9BE5432A-D924-4981-B329-A643602D076C}" destId="{8126B306-252F-46A4-889F-7E8C24142B63}" srcOrd="1" destOrd="0" parTransId="{0D39AB98-4384-49A0-B892-125F70D0D3EE}" sibTransId="{1E9206BD-8CF3-4C28-949A-25AD8D68B0BF}"/>
    <dgm:cxn modelId="{7A4DD9E2-5CCB-41F4-A0C2-F97466DCD632}" type="presOf" srcId="{3AFEFBB8-C505-420E-9D98-E3B06D71CC7C}" destId="{8C346A50-9C5F-432D-9E03-72C24D00D243}" srcOrd="0" destOrd="0" presId="urn:microsoft.com/office/officeart/2008/layout/LinedList"/>
    <dgm:cxn modelId="{19142139-2625-42A1-91CD-6B3563A7931A}" srcId="{9BE5432A-D924-4981-B329-A643602D076C}" destId="{97E0449F-B28B-4F0A-B7E5-3703826C7EE4}" srcOrd="3" destOrd="0" parTransId="{242C8C47-5C7E-47AB-897F-A5F9C28FC242}" sibTransId="{81A7EF73-0F0A-4055-A2A2-C66E046B9691}"/>
    <dgm:cxn modelId="{CCEE0728-474E-443A-B8E1-64BEE021990E}" type="presParOf" srcId="{50011382-0BAF-449D-B8FC-8034CFC2EDFA}" destId="{82AD528F-C115-429D-A42F-ACF1BC57E54A}" srcOrd="0" destOrd="0" presId="urn:microsoft.com/office/officeart/2008/layout/LinedList"/>
    <dgm:cxn modelId="{0B48E288-4F1F-4A5F-87B9-A1C1600CF62B}" type="presParOf" srcId="{50011382-0BAF-449D-B8FC-8034CFC2EDFA}" destId="{3A74FA9A-1FDA-409C-B774-76E9EBFDACDC}" srcOrd="1" destOrd="0" presId="urn:microsoft.com/office/officeart/2008/layout/LinedList"/>
    <dgm:cxn modelId="{50873B69-57F2-423B-9543-D564E7AC2434}" type="presParOf" srcId="{3A74FA9A-1FDA-409C-B774-76E9EBFDACDC}" destId="{6C1115E6-FEFD-450A-B1F3-6F03C14858F1}" srcOrd="0" destOrd="0" presId="urn:microsoft.com/office/officeart/2008/layout/LinedList"/>
    <dgm:cxn modelId="{A6F17640-ED91-4449-B352-21F01654A4B2}" type="presParOf" srcId="{3A74FA9A-1FDA-409C-B774-76E9EBFDACDC}" destId="{8763D7D7-FE84-4950-8437-FE5DC02A64B9}" srcOrd="1" destOrd="0" presId="urn:microsoft.com/office/officeart/2008/layout/LinedList"/>
    <dgm:cxn modelId="{5EDBB1DF-2256-4E9D-940C-612055020C59}" type="presParOf" srcId="{50011382-0BAF-449D-B8FC-8034CFC2EDFA}" destId="{E4029CA2-67DD-4AEC-AC78-8AA025560D54}" srcOrd="2" destOrd="0" presId="urn:microsoft.com/office/officeart/2008/layout/LinedList"/>
    <dgm:cxn modelId="{24560B05-F0E0-49C5-9C22-4F086E960112}" type="presParOf" srcId="{50011382-0BAF-449D-B8FC-8034CFC2EDFA}" destId="{E19C2313-9E55-4A18-A0F4-48047CB49A45}" srcOrd="3" destOrd="0" presId="urn:microsoft.com/office/officeart/2008/layout/LinedList"/>
    <dgm:cxn modelId="{999D4CBF-D765-4B13-B098-FC40A9044A1D}" type="presParOf" srcId="{E19C2313-9E55-4A18-A0F4-48047CB49A45}" destId="{8B6D8431-2A30-4218-9178-6E9BB1E15B0C}" srcOrd="0" destOrd="0" presId="urn:microsoft.com/office/officeart/2008/layout/LinedList"/>
    <dgm:cxn modelId="{B8BA3585-3352-4A86-9E99-2C1642395431}" type="presParOf" srcId="{E19C2313-9E55-4A18-A0F4-48047CB49A45}" destId="{03381CE0-7665-4504-853E-9D759E260C9C}" srcOrd="1" destOrd="0" presId="urn:microsoft.com/office/officeart/2008/layout/LinedList"/>
    <dgm:cxn modelId="{CA5992EB-C6A3-4098-BAD9-F85CC1F2EDDD}" type="presParOf" srcId="{50011382-0BAF-449D-B8FC-8034CFC2EDFA}" destId="{ED559E9C-8BF1-479D-9723-165A6E3C0675}" srcOrd="4" destOrd="0" presId="urn:microsoft.com/office/officeart/2008/layout/LinedList"/>
    <dgm:cxn modelId="{FF58725B-EEAE-4B0B-825E-DC940521D5E1}" type="presParOf" srcId="{50011382-0BAF-449D-B8FC-8034CFC2EDFA}" destId="{9EC675A0-8B0D-4B45-9376-59A992A9E5A9}" srcOrd="5" destOrd="0" presId="urn:microsoft.com/office/officeart/2008/layout/LinedList"/>
    <dgm:cxn modelId="{D3C29067-7517-4EF9-8A91-FC235D6FE519}" type="presParOf" srcId="{9EC675A0-8B0D-4B45-9376-59A992A9E5A9}" destId="{8C346A50-9C5F-432D-9E03-72C24D00D243}" srcOrd="0" destOrd="0" presId="urn:microsoft.com/office/officeart/2008/layout/LinedList"/>
    <dgm:cxn modelId="{12B9992D-1665-4574-B3E1-48CEB2C98176}" type="presParOf" srcId="{9EC675A0-8B0D-4B45-9376-59A992A9E5A9}" destId="{B8E2E715-0C04-444D-9DF3-4055B6B06917}" srcOrd="1" destOrd="0" presId="urn:microsoft.com/office/officeart/2008/layout/LinedList"/>
    <dgm:cxn modelId="{F4C77197-2A7D-4879-89D5-DBE7E937E0E5}" type="presParOf" srcId="{50011382-0BAF-449D-B8FC-8034CFC2EDFA}" destId="{DF084D0F-6C3E-4F05-A804-BEE5D82400D7}" srcOrd="6" destOrd="0" presId="urn:microsoft.com/office/officeart/2008/layout/LinedList"/>
    <dgm:cxn modelId="{16CD5DB5-1F76-453C-84BF-F6C58CFEF0C7}" type="presParOf" srcId="{50011382-0BAF-449D-B8FC-8034CFC2EDFA}" destId="{2148CEFB-B164-495E-BF8C-8DF201F189F9}" srcOrd="7" destOrd="0" presId="urn:microsoft.com/office/officeart/2008/layout/LinedList"/>
    <dgm:cxn modelId="{40049BD6-FE45-4758-9C80-026CD630C0B6}" type="presParOf" srcId="{2148CEFB-B164-495E-BF8C-8DF201F189F9}" destId="{8F9983DA-4B84-4C74-82E8-3827A32ACFE8}" srcOrd="0" destOrd="0" presId="urn:microsoft.com/office/officeart/2008/layout/LinedList"/>
    <dgm:cxn modelId="{9062ADAF-3763-49C5-A458-CA76B2728831}" type="presParOf" srcId="{2148CEFB-B164-495E-BF8C-8DF201F189F9}" destId="{9B2AF872-87C9-410A-9931-BFB15806E51E}" srcOrd="1" destOrd="0" presId="urn:microsoft.com/office/officeart/2008/layout/LinedList"/>
    <dgm:cxn modelId="{896A6F88-7154-4AAF-AC43-C869AB913690}" type="presParOf" srcId="{50011382-0BAF-449D-B8FC-8034CFC2EDFA}" destId="{2F312B18-5438-4B1D-88D8-AF66A4EDFB21}" srcOrd="8" destOrd="0" presId="urn:microsoft.com/office/officeart/2008/layout/LinedList"/>
    <dgm:cxn modelId="{548219F2-4CFB-4447-B978-3F4186A0DE66}" type="presParOf" srcId="{50011382-0BAF-449D-B8FC-8034CFC2EDFA}" destId="{1B2FB56C-A3D8-4B4E-A772-31EE27BF2089}" srcOrd="9" destOrd="0" presId="urn:microsoft.com/office/officeart/2008/layout/LinedList"/>
    <dgm:cxn modelId="{834612CA-4590-438E-A748-8E6738906650}" type="presParOf" srcId="{1B2FB56C-A3D8-4B4E-A772-31EE27BF2089}" destId="{13214E8D-D0DB-468C-A36A-C27C515D0797}" srcOrd="0" destOrd="0" presId="urn:microsoft.com/office/officeart/2008/layout/LinedList"/>
    <dgm:cxn modelId="{A58B5D48-DE31-40FB-B1D4-5344248AB49F}" type="presParOf" srcId="{1B2FB56C-A3D8-4B4E-A772-31EE27BF2089}" destId="{2ABA8782-1E92-4CA9-8BC2-6298FD76C8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5AA65-06CC-4CD2-8EE1-6C38EFE7B15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6E3A44B-591A-4BE6-B57E-54FEAD517EF3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2017-2021</a:t>
          </a:r>
        </a:p>
      </dgm:t>
    </dgm:pt>
    <dgm:pt modelId="{4750C602-FE3C-4A3E-B40D-82CEF1706C97}" type="parTrans" cxnId="{536DBB45-F824-4AAA-855C-FCB8E35D4367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26F4A7-4A66-4874-AD22-B254DD6D9465}" type="sibTrans" cxnId="{536DBB45-F824-4AAA-855C-FCB8E35D4367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D30E4A-D604-411D-BAB5-E096ED3E6FBD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11 021 000,00 zł</a:t>
          </a:r>
        </a:p>
      </dgm:t>
    </dgm:pt>
    <dgm:pt modelId="{693C576C-E5BF-44BE-8D19-E00697C81AE3}" type="parTrans" cxnId="{F6D19D77-942F-41F7-839C-726436967F3C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EDFE31-153B-4210-A352-13123392A0DB}" type="sibTrans" cxnId="{F6D19D77-942F-41F7-839C-726436967F3C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0EBEF3-2EA4-4C20-979B-51776EAD82CE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4 980 000,00 zł</a:t>
          </a:r>
        </a:p>
      </dgm:t>
    </dgm:pt>
    <dgm:pt modelId="{E852D619-8B67-4671-9483-DC17B8C9CA35}" type="parTrans" cxnId="{03EA0923-602D-4120-BA72-E0F921E0D36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847191-D419-4C63-AB83-9839D9771341}" type="sibTrans" cxnId="{03EA0923-602D-4120-BA72-E0F921E0D36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EAA7C9-885B-43CD-8BDC-FBBA8C8A885D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Ogólna wartość dofinansowania: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5 163 753,79 zł</a:t>
          </a:r>
          <a:endParaRPr lang="pl-PL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CB3C2-BC7D-45C2-8AAE-B3E6579EF781}" type="parTrans" cxnId="{EBDC8747-98F7-4024-A4E7-8254FC650658}">
      <dgm:prSet/>
      <dgm:spPr/>
      <dgm:t>
        <a:bodyPr/>
        <a:lstStyle/>
        <a:p>
          <a:pPr algn="ctr"/>
          <a:endParaRPr lang="pl-PL"/>
        </a:p>
      </dgm:t>
    </dgm:pt>
    <dgm:pt modelId="{02D999B3-7637-4B57-BDBC-4EBEABA2F1F7}" type="sibTrans" cxnId="{EBDC8747-98F7-4024-A4E7-8254FC650658}">
      <dgm:prSet/>
      <dgm:spPr/>
      <dgm:t>
        <a:bodyPr/>
        <a:lstStyle/>
        <a:p>
          <a:pPr algn="ctr"/>
          <a:endParaRPr lang="pl-PL"/>
        </a:p>
      </dgm:t>
    </dgm:pt>
    <dgm:pt modelId="{CB320BAE-81DC-454A-B7F2-04F631DEEA12}" type="pres">
      <dgm:prSet presAssocID="{A025AA65-06CC-4CD2-8EE1-6C38EFE7B1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9E5D2B6F-4E71-496E-A1B9-7D6F3B762746}" type="pres">
      <dgm:prSet presAssocID="{B6E3A44B-591A-4BE6-B57E-54FEAD517EF3}" presName="thickLine" presStyleLbl="alignNode1" presStyleIdx="0" presStyleCnt="4"/>
      <dgm:spPr/>
    </dgm:pt>
    <dgm:pt modelId="{8EE1EF35-93E6-4AF9-9CC7-303D34E894AA}" type="pres">
      <dgm:prSet presAssocID="{B6E3A44B-591A-4BE6-B57E-54FEAD517EF3}" presName="horz1" presStyleCnt="0"/>
      <dgm:spPr/>
    </dgm:pt>
    <dgm:pt modelId="{A7FED162-9903-4B70-A9A9-B9B8A88CD0D2}" type="pres">
      <dgm:prSet presAssocID="{B6E3A44B-591A-4BE6-B57E-54FEAD517EF3}" presName="tx1" presStyleLbl="revTx" presStyleIdx="0" presStyleCnt="4"/>
      <dgm:spPr/>
      <dgm:t>
        <a:bodyPr/>
        <a:lstStyle/>
        <a:p>
          <a:endParaRPr lang="pl-PL"/>
        </a:p>
      </dgm:t>
    </dgm:pt>
    <dgm:pt modelId="{F9F892A2-C257-47E2-831C-A60844EC1D7A}" type="pres">
      <dgm:prSet presAssocID="{B6E3A44B-591A-4BE6-B57E-54FEAD517EF3}" presName="vert1" presStyleCnt="0"/>
      <dgm:spPr/>
    </dgm:pt>
    <dgm:pt modelId="{DA2039E1-3EB9-42F2-95E0-0B7B94B4F113}" type="pres">
      <dgm:prSet presAssocID="{D2D30E4A-D604-411D-BAB5-E096ED3E6FBD}" presName="thickLine" presStyleLbl="alignNode1" presStyleIdx="1" presStyleCnt="4"/>
      <dgm:spPr/>
    </dgm:pt>
    <dgm:pt modelId="{8430971D-7988-4C24-B0B9-AAFEC3958A2B}" type="pres">
      <dgm:prSet presAssocID="{D2D30E4A-D604-411D-BAB5-E096ED3E6FBD}" presName="horz1" presStyleCnt="0"/>
      <dgm:spPr/>
    </dgm:pt>
    <dgm:pt modelId="{A1BBFFAA-4C1C-4D19-AA46-D1922DEC5036}" type="pres">
      <dgm:prSet presAssocID="{D2D30E4A-D604-411D-BAB5-E096ED3E6FBD}" presName="tx1" presStyleLbl="revTx" presStyleIdx="1" presStyleCnt="4"/>
      <dgm:spPr/>
      <dgm:t>
        <a:bodyPr/>
        <a:lstStyle/>
        <a:p>
          <a:endParaRPr lang="pl-PL"/>
        </a:p>
      </dgm:t>
    </dgm:pt>
    <dgm:pt modelId="{6526C59A-6D2B-479C-AB09-4B27DCD110F5}" type="pres">
      <dgm:prSet presAssocID="{D2D30E4A-D604-411D-BAB5-E096ED3E6FBD}" presName="vert1" presStyleCnt="0"/>
      <dgm:spPr/>
    </dgm:pt>
    <dgm:pt modelId="{941FA11B-9176-40E6-B9B1-EE3EE301C7AD}" type="pres">
      <dgm:prSet presAssocID="{3E0EBEF3-2EA4-4C20-979B-51776EAD82CE}" presName="thickLine" presStyleLbl="alignNode1" presStyleIdx="2" presStyleCnt="4"/>
      <dgm:spPr/>
    </dgm:pt>
    <dgm:pt modelId="{FF097EF8-A323-4ED4-933D-D03CD47E4F0D}" type="pres">
      <dgm:prSet presAssocID="{3E0EBEF3-2EA4-4C20-979B-51776EAD82CE}" presName="horz1" presStyleCnt="0"/>
      <dgm:spPr/>
    </dgm:pt>
    <dgm:pt modelId="{C74C622A-CDE7-42F2-8AA7-9BCB9784284E}" type="pres">
      <dgm:prSet presAssocID="{3E0EBEF3-2EA4-4C20-979B-51776EAD82CE}" presName="tx1" presStyleLbl="revTx" presStyleIdx="2" presStyleCnt="4"/>
      <dgm:spPr/>
      <dgm:t>
        <a:bodyPr/>
        <a:lstStyle/>
        <a:p>
          <a:endParaRPr lang="pl-PL"/>
        </a:p>
      </dgm:t>
    </dgm:pt>
    <dgm:pt modelId="{79A3D54D-79E1-4FD1-B6CA-355602236C3F}" type="pres">
      <dgm:prSet presAssocID="{3E0EBEF3-2EA4-4C20-979B-51776EAD82CE}" presName="vert1" presStyleCnt="0"/>
      <dgm:spPr/>
    </dgm:pt>
    <dgm:pt modelId="{657C88D2-6BD7-4296-ADA4-1B773589868D}" type="pres">
      <dgm:prSet presAssocID="{6CEAA7C9-885B-43CD-8BDC-FBBA8C8A885D}" presName="thickLine" presStyleLbl="alignNode1" presStyleIdx="3" presStyleCnt="4"/>
      <dgm:spPr/>
    </dgm:pt>
    <dgm:pt modelId="{0647F732-5C06-4359-A010-D846C03D69C8}" type="pres">
      <dgm:prSet presAssocID="{6CEAA7C9-885B-43CD-8BDC-FBBA8C8A885D}" presName="horz1" presStyleCnt="0"/>
      <dgm:spPr/>
    </dgm:pt>
    <dgm:pt modelId="{9AC86856-19C5-41C4-A0E6-6BE5D1A852B7}" type="pres">
      <dgm:prSet presAssocID="{6CEAA7C9-885B-43CD-8BDC-FBBA8C8A885D}" presName="tx1" presStyleLbl="revTx" presStyleIdx="3" presStyleCnt="4"/>
      <dgm:spPr/>
      <dgm:t>
        <a:bodyPr/>
        <a:lstStyle/>
        <a:p>
          <a:endParaRPr lang="pl-PL"/>
        </a:p>
      </dgm:t>
    </dgm:pt>
    <dgm:pt modelId="{448378E6-6882-4C89-9041-4D41DB529F93}" type="pres">
      <dgm:prSet presAssocID="{6CEAA7C9-885B-43CD-8BDC-FBBA8C8A885D}" presName="vert1" presStyleCnt="0"/>
      <dgm:spPr/>
    </dgm:pt>
  </dgm:ptLst>
  <dgm:cxnLst>
    <dgm:cxn modelId="{243A5403-2C36-4115-91E3-34D107CF8A11}" type="presOf" srcId="{6CEAA7C9-885B-43CD-8BDC-FBBA8C8A885D}" destId="{9AC86856-19C5-41C4-A0E6-6BE5D1A852B7}" srcOrd="0" destOrd="0" presId="urn:microsoft.com/office/officeart/2008/layout/LinedList"/>
    <dgm:cxn modelId="{8D8AAC98-1C98-4042-B5A8-7A7BB2590241}" type="presOf" srcId="{A025AA65-06CC-4CD2-8EE1-6C38EFE7B152}" destId="{CB320BAE-81DC-454A-B7F2-04F631DEEA12}" srcOrd="0" destOrd="0" presId="urn:microsoft.com/office/officeart/2008/layout/LinedList"/>
    <dgm:cxn modelId="{536DBB45-F824-4AAA-855C-FCB8E35D4367}" srcId="{A025AA65-06CC-4CD2-8EE1-6C38EFE7B152}" destId="{B6E3A44B-591A-4BE6-B57E-54FEAD517EF3}" srcOrd="0" destOrd="0" parTransId="{4750C602-FE3C-4A3E-B40D-82CEF1706C97}" sibTransId="{3C26F4A7-4A66-4874-AD22-B254DD6D9465}"/>
    <dgm:cxn modelId="{F4CC2787-25A5-4F16-A4A7-1DFC4F57814F}" type="presOf" srcId="{D2D30E4A-D604-411D-BAB5-E096ED3E6FBD}" destId="{A1BBFFAA-4C1C-4D19-AA46-D1922DEC5036}" srcOrd="0" destOrd="0" presId="urn:microsoft.com/office/officeart/2008/layout/LinedList"/>
    <dgm:cxn modelId="{B321A7EB-6747-41BB-BCED-F2F93A413F05}" type="presOf" srcId="{3E0EBEF3-2EA4-4C20-979B-51776EAD82CE}" destId="{C74C622A-CDE7-42F2-8AA7-9BCB9784284E}" srcOrd="0" destOrd="0" presId="urn:microsoft.com/office/officeart/2008/layout/LinedList"/>
    <dgm:cxn modelId="{519D00DB-6E7A-4D44-AFFE-9E399EF4770A}" type="presOf" srcId="{B6E3A44B-591A-4BE6-B57E-54FEAD517EF3}" destId="{A7FED162-9903-4B70-A9A9-B9B8A88CD0D2}" srcOrd="0" destOrd="0" presId="urn:microsoft.com/office/officeart/2008/layout/LinedList"/>
    <dgm:cxn modelId="{F6D19D77-942F-41F7-839C-726436967F3C}" srcId="{A025AA65-06CC-4CD2-8EE1-6C38EFE7B152}" destId="{D2D30E4A-D604-411D-BAB5-E096ED3E6FBD}" srcOrd="1" destOrd="0" parTransId="{693C576C-E5BF-44BE-8D19-E00697C81AE3}" sibTransId="{CAEDFE31-153B-4210-A352-13123392A0DB}"/>
    <dgm:cxn modelId="{03EA0923-602D-4120-BA72-E0F921E0D360}" srcId="{A025AA65-06CC-4CD2-8EE1-6C38EFE7B152}" destId="{3E0EBEF3-2EA4-4C20-979B-51776EAD82CE}" srcOrd="2" destOrd="0" parTransId="{E852D619-8B67-4671-9483-DC17B8C9CA35}" sibTransId="{AE847191-D419-4C63-AB83-9839D9771341}"/>
    <dgm:cxn modelId="{EBDC8747-98F7-4024-A4E7-8254FC650658}" srcId="{A025AA65-06CC-4CD2-8EE1-6C38EFE7B152}" destId="{6CEAA7C9-885B-43CD-8BDC-FBBA8C8A885D}" srcOrd="3" destOrd="0" parTransId="{D65CB3C2-BC7D-45C2-8AAE-B3E6579EF781}" sibTransId="{02D999B3-7637-4B57-BDBC-4EBEABA2F1F7}"/>
    <dgm:cxn modelId="{D37E6041-1F41-4532-9F06-959F655EF7CF}" type="presParOf" srcId="{CB320BAE-81DC-454A-B7F2-04F631DEEA12}" destId="{9E5D2B6F-4E71-496E-A1B9-7D6F3B762746}" srcOrd="0" destOrd="0" presId="urn:microsoft.com/office/officeart/2008/layout/LinedList"/>
    <dgm:cxn modelId="{4FC67026-8332-42E2-A66F-CAD74B599B41}" type="presParOf" srcId="{CB320BAE-81DC-454A-B7F2-04F631DEEA12}" destId="{8EE1EF35-93E6-4AF9-9CC7-303D34E894AA}" srcOrd="1" destOrd="0" presId="urn:microsoft.com/office/officeart/2008/layout/LinedList"/>
    <dgm:cxn modelId="{0895B752-CE3E-4344-BA3A-0F325984FE96}" type="presParOf" srcId="{8EE1EF35-93E6-4AF9-9CC7-303D34E894AA}" destId="{A7FED162-9903-4B70-A9A9-B9B8A88CD0D2}" srcOrd="0" destOrd="0" presId="urn:microsoft.com/office/officeart/2008/layout/LinedList"/>
    <dgm:cxn modelId="{88C43625-0E21-4B4C-B652-DE5D83EF42E0}" type="presParOf" srcId="{8EE1EF35-93E6-4AF9-9CC7-303D34E894AA}" destId="{F9F892A2-C257-47E2-831C-A60844EC1D7A}" srcOrd="1" destOrd="0" presId="urn:microsoft.com/office/officeart/2008/layout/LinedList"/>
    <dgm:cxn modelId="{CE108446-3E04-4671-839A-3E58B9E2BAEC}" type="presParOf" srcId="{CB320BAE-81DC-454A-B7F2-04F631DEEA12}" destId="{DA2039E1-3EB9-42F2-95E0-0B7B94B4F113}" srcOrd="2" destOrd="0" presId="urn:microsoft.com/office/officeart/2008/layout/LinedList"/>
    <dgm:cxn modelId="{841D0538-8621-4AF7-A9F3-C0BF8AE3DE06}" type="presParOf" srcId="{CB320BAE-81DC-454A-B7F2-04F631DEEA12}" destId="{8430971D-7988-4C24-B0B9-AAFEC3958A2B}" srcOrd="3" destOrd="0" presId="urn:microsoft.com/office/officeart/2008/layout/LinedList"/>
    <dgm:cxn modelId="{C80FF43A-8DBF-424C-8AF6-6B77357DB6DF}" type="presParOf" srcId="{8430971D-7988-4C24-B0B9-AAFEC3958A2B}" destId="{A1BBFFAA-4C1C-4D19-AA46-D1922DEC5036}" srcOrd="0" destOrd="0" presId="urn:microsoft.com/office/officeart/2008/layout/LinedList"/>
    <dgm:cxn modelId="{2A8CBB09-8464-4AF3-9D27-42DE27001AB4}" type="presParOf" srcId="{8430971D-7988-4C24-B0B9-AAFEC3958A2B}" destId="{6526C59A-6D2B-479C-AB09-4B27DCD110F5}" srcOrd="1" destOrd="0" presId="urn:microsoft.com/office/officeart/2008/layout/LinedList"/>
    <dgm:cxn modelId="{6F36B61C-5012-4428-A3F1-F9E01473C9F3}" type="presParOf" srcId="{CB320BAE-81DC-454A-B7F2-04F631DEEA12}" destId="{941FA11B-9176-40E6-B9B1-EE3EE301C7AD}" srcOrd="4" destOrd="0" presId="urn:microsoft.com/office/officeart/2008/layout/LinedList"/>
    <dgm:cxn modelId="{4D756341-52F5-4834-B17B-24EA031F35AD}" type="presParOf" srcId="{CB320BAE-81DC-454A-B7F2-04F631DEEA12}" destId="{FF097EF8-A323-4ED4-933D-D03CD47E4F0D}" srcOrd="5" destOrd="0" presId="urn:microsoft.com/office/officeart/2008/layout/LinedList"/>
    <dgm:cxn modelId="{8676B925-A896-4061-A83C-9AE48EE22B71}" type="presParOf" srcId="{FF097EF8-A323-4ED4-933D-D03CD47E4F0D}" destId="{C74C622A-CDE7-42F2-8AA7-9BCB9784284E}" srcOrd="0" destOrd="0" presId="urn:microsoft.com/office/officeart/2008/layout/LinedList"/>
    <dgm:cxn modelId="{3B6F7EBA-1091-45F6-9F64-5885032D3400}" type="presParOf" srcId="{FF097EF8-A323-4ED4-933D-D03CD47E4F0D}" destId="{79A3D54D-79E1-4FD1-B6CA-355602236C3F}" srcOrd="1" destOrd="0" presId="urn:microsoft.com/office/officeart/2008/layout/LinedList"/>
    <dgm:cxn modelId="{26DD1E80-20D5-44F0-AA21-33017052F2C3}" type="presParOf" srcId="{CB320BAE-81DC-454A-B7F2-04F631DEEA12}" destId="{657C88D2-6BD7-4296-ADA4-1B773589868D}" srcOrd="6" destOrd="0" presId="urn:microsoft.com/office/officeart/2008/layout/LinedList"/>
    <dgm:cxn modelId="{4B735ABE-7B28-44BD-8965-403534729EFB}" type="presParOf" srcId="{CB320BAE-81DC-454A-B7F2-04F631DEEA12}" destId="{0647F732-5C06-4359-A010-D846C03D69C8}" srcOrd="7" destOrd="0" presId="urn:microsoft.com/office/officeart/2008/layout/LinedList"/>
    <dgm:cxn modelId="{CEE081A3-5E8B-474F-84A4-B4554AFA1387}" type="presParOf" srcId="{0647F732-5C06-4359-A010-D846C03D69C8}" destId="{9AC86856-19C5-41C4-A0E6-6BE5D1A852B7}" srcOrd="0" destOrd="0" presId="urn:microsoft.com/office/officeart/2008/layout/LinedList"/>
    <dgm:cxn modelId="{6130BCA7-C560-4F93-AEBC-E1F6EC3397AD}" type="presParOf" srcId="{0647F732-5C06-4359-A010-D846C03D69C8}" destId="{448378E6-6882-4C89-9041-4D41DB529F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BE2C2F-01CA-4C34-97E3-1E53B71E0455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1A3A66-AF7B-453C-A185-2372CA3E2AE7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2018-2024</a:t>
          </a:r>
        </a:p>
      </dgm:t>
    </dgm:pt>
    <dgm:pt modelId="{C3781071-9F03-483F-AB9F-4E3FAC1D671E}" type="parTrans" cxnId="{1590EEC2-ECB0-4B13-9B4D-1B34BDBFDE4A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D01672-E4C4-4DFE-BCC0-7098FAC3FC95}" type="sibTrans" cxnId="{1590EEC2-ECB0-4B13-9B4D-1B34BDBFDE4A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35F4D4-5A13-4F52-99F3-A6439FF0A1A7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12 327 447,00 zł</a:t>
          </a:r>
        </a:p>
      </dgm:t>
    </dgm:pt>
    <dgm:pt modelId="{DC4AE409-C88F-4A5D-905F-5C60AB6FCC4E}" type="parTrans" cxnId="{C9318261-5FE5-4F62-B87B-C0D6AD22FCD9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919118-8378-4AA9-B27A-E310D370673F}" type="sibTrans" cxnId="{C9318261-5FE5-4F62-B87B-C0D6AD22FCD9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3F3DE1-AF72-4639-97F5-F2C60A63F7F4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3 690 000,00 zł</a:t>
          </a:r>
        </a:p>
      </dgm:t>
    </dgm:pt>
    <dgm:pt modelId="{FFF5C885-BE7F-4AFF-AA28-8CF23616CCD4}" type="parTrans" cxnId="{9D9B6F02-A69C-4D5A-8D39-B9E63563780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430F1E-B5A8-4B88-8860-1274F0AA4BC3}" type="sibTrans" cxnId="{9D9B6F02-A69C-4D5A-8D39-B9E63563780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749BC0-A0FF-45F0-AFFD-6E5D07814C86}">
      <dgm:prSet custT="1"/>
      <dgm:spPr/>
      <dgm:t>
        <a:bodyPr/>
        <a:lstStyle/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2022: </a:t>
          </a:r>
        </a:p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2 500 000,00 zł</a:t>
          </a:r>
        </a:p>
      </dgm:t>
    </dgm:pt>
    <dgm:pt modelId="{A3F4AB31-DFE9-479A-8CE2-E93696DFAAAE}" type="parTrans" cxnId="{390B7E68-DFEF-404A-BBDC-AC394140DCF5}">
      <dgm:prSet/>
      <dgm:spPr/>
      <dgm:t>
        <a:bodyPr/>
        <a:lstStyle/>
        <a:p>
          <a:pPr algn="ctr"/>
          <a:endParaRPr lang="pl-PL"/>
        </a:p>
      </dgm:t>
    </dgm:pt>
    <dgm:pt modelId="{27188AB1-CC6C-4B19-B3FB-FBF1B3C24BB0}" type="sibTrans" cxnId="{390B7E68-DFEF-404A-BBDC-AC394140DCF5}">
      <dgm:prSet/>
      <dgm:spPr/>
      <dgm:t>
        <a:bodyPr/>
        <a:lstStyle/>
        <a:p>
          <a:pPr algn="ctr"/>
          <a:endParaRPr lang="pl-PL"/>
        </a:p>
      </dgm:t>
    </dgm:pt>
    <dgm:pt modelId="{95692F92-9FBF-462D-B4F1-C0D84C21186C}">
      <dgm:prSet custT="1"/>
      <dgm:spPr/>
      <dgm:t>
        <a:bodyPr/>
        <a:lstStyle/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2023: </a:t>
          </a:r>
        </a:p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2 500 000,00 zł</a:t>
          </a:r>
        </a:p>
      </dgm:t>
    </dgm:pt>
    <dgm:pt modelId="{EFAC4CB1-EE2E-4DE9-9022-72D637A6C19A}" type="parTrans" cxnId="{C394668B-9CDD-405B-9FFF-06837217ED15}">
      <dgm:prSet/>
      <dgm:spPr/>
      <dgm:t>
        <a:bodyPr/>
        <a:lstStyle/>
        <a:p>
          <a:pPr algn="ctr"/>
          <a:endParaRPr lang="pl-PL"/>
        </a:p>
      </dgm:t>
    </dgm:pt>
    <dgm:pt modelId="{D4A6A945-6318-4B8D-8E0C-D9173A73917F}" type="sibTrans" cxnId="{C394668B-9CDD-405B-9FFF-06837217ED15}">
      <dgm:prSet/>
      <dgm:spPr/>
      <dgm:t>
        <a:bodyPr/>
        <a:lstStyle/>
        <a:p>
          <a:pPr algn="ctr"/>
          <a:endParaRPr lang="pl-PL"/>
        </a:p>
      </dgm:t>
    </dgm:pt>
    <dgm:pt modelId="{F327516D-B0F0-4684-8075-178F40C19975}">
      <dgm:prSet custT="1"/>
      <dgm:spPr/>
      <dgm:t>
        <a:bodyPr/>
        <a:lstStyle/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2024: </a:t>
          </a:r>
        </a:p>
        <a:p>
          <a:pPr algn="ctr"/>
          <a:r>
            <a:rPr lang="pl-PL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2 500 000,00 zł</a:t>
          </a:r>
        </a:p>
      </dgm:t>
    </dgm:pt>
    <dgm:pt modelId="{F129E7E3-A3E7-4690-AF04-454CDD1DCA8D}" type="parTrans" cxnId="{A235953B-1CC7-49B2-8EA9-26FFD6B260C1}">
      <dgm:prSet/>
      <dgm:spPr/>
      <dgm:t>
        <a:bodyPr/>
        <a:lstStyle/>
        <a:p>
          <a:pPr algn="ctr"/>
          <a:endParaRPr lang="pl-PL"/>
        </a:p>
      </dgm:t>
    </dgm:pt>
    <dgm:pt modelId="{45A19100-F20D-42D3-BFB0-FAB6D0DE3E28}" type="sibTrans" cxnId="{A235953B-1CC7-49B2-8EA9-26FFD6B260C1}">
      <dgm:prSet/>
      <dgm:spPr/>
      <dgm:t>
        <a:bodyPr/>
        <a:lstStyle/>
        <a:p>
          <a:pPr algn="ctr"/>
          <a:endParaRPr lang="pl-PL"/>
        </a:p>
      </dgm:t>
    </dgm:pt>
    <dgm:pt modelId="{CBB83676-1359-49F7-B72A-62A856CF6B0E}" type="pres">
      <dgm:prSet presAssocID="{A4BE2C2F-01CA-4C34-97E3-1E53B71E04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490010F-98DF-40D1-BF62-91FC64C0CBCB}" type="pres">
      <dgm:prSet presAssocID="{171A3A66-AF7B-453C-A185-2372CA3E2AE7}" presName="thickLine" presStyleLbl="alignNode1" presStyleIdx="0" presStyleCnt="6"/>
      <dgm:spPr/>
    </dgm:pt>
    <dgm:pt modelId="{639D84D6-AEC4-418C-BA6F-2A6481E4118A}" type="pres">
      <dgm:prSet presAssocID="{171A3A66-AF7B-453C-A185-2372CA3E2AE7}" presName="horz1" presStyleCnt="0"/>
      <dgm:spPr/>
    </dgm:pt>
    <dgm:pt modelId="{36EC41F2-4963-46CC-85FF-97F8CEDF8B1E}" type="pres">
      <dgm:prSet presAssocID="{171A3A66-AF7B-453C-A185-2372CA3E2AE7}" presName="tx1" presStyleLbl="revTx" presStyleIdx="0" presStyleCnt="6"/>
      <dgm:spPr/>
      <dgm:t>
        <a:bodyPr/>
        <a:lstStyle/>
        <a:p>
          <a:endParaRPr lang="pl-PL"/>
        </a:p>
      </dgm:t>
    </dgm:pt>
    <dgm:pt modelId="{D85E8DB1-8481-445C-83BB-61F977AA07B2}" type="pres">
      <dgm:prSet presAssocID="{171A3A66-AF7B-453C-A185-2372CA3E2AE7}" presName="vert1" presStyleCnt="0"/>
      <dgm:spPr/>
    </dgm:pt>
    <dgm:pt modelId="{A88079F4-41C6-45D2-823F-6B73429BFE05}" type="pres">
      <dgm:prSet presAssocID="{1E35F4D4-5A13-4F52-99F3-A6439FF0A1A7}" presName="thickLine" presStyleLbl="alignNode1" presStyleIdx="1" presStyleCnt="6"/>
      <dgm:spPr/>
    </dgm:pt>
    <dgm:pt modelId="{4CB3343F-F479-4E78-B754-588812136031}" type="pres">
      <dgm:prSet presAssocID="{1E35F4D4-5A13-4F52-99F3-A6439FF0A1A7}" presName="horz1" presStyleCnt="0"/>
      <dgm:spPr/>
    </dgm:pt>
    <dgm:pt modelId="{41E4C214-A66F-4C82-95D1-BCBEEB2C41D7}" type="pres">
      <dgm:prSet presAssocID="{1E35F4D4-5A13-4F52-99F3-A6439FF0A1A7}" presName="tx1" presStyleLbl="revTx" presStyleIdx="1" presStyleCnt="6"/>
      <dgm:spPr/>
      <dgm:t>
        <a:bodyPr/>
        <a:lstStyle/>
        <a:p>
          <a:endParaRPr lang="pl-PL"/>
        </a:p>
      </dgm:t>
    </dgm:pt>
    <dgm:pt modelId="{963FBA4A-F332-48E4-95D0-69F6A5ED4CD5}" type="pres">
      <dgm:prSet presAssocID="{1E35F4D4-5A13-4F52-99F3-A6439FF0A1A7}" presName="vert1" presStyleCnt="0"/>
      <dgm:spPr/>
    </dgm:pt>
    <dgm:pt modelId="{D5A09356-B505-4F4F-AFE3-052866C57DEF}" type="pres">
      <dgm:prSet presAssocID="{353F3DE1-AF72-4639-97F5-F2C60A63F7F4}" presName="thickLine" presStyleLbl="alignNode1" presStyleIdx="2" presStyleCnt="6"/>
      <dgm:spPr/>
    </dgm:pt>
    <dgm:pt modelId="{D1D18867-1C3F-4EEE-A9A9-B4088119A715}" type="pres">
      <dgm:prSet presAssocID="{353F3DE1-AF72-4639-97F5-F2C60A63F7F4}" presName="horz1" presStyleCnt="0"/>
      <dgm:spPr/>
    </dgm:pt>
    <dgm:pt modelId="{F018F651-F1EE-4ACD-8E52-6DEDF25A6E9F}" type="pres">
      <dgm:prSet presAssocID="{353F3DE1-AF72-4639-97F5-F2C60A63F7F4}" presName="tx1" presStyleLbl="revTx" presStyleIdx="2" presStyleCnt="6"/>
      <dgm:spPr/>
      <dgm:t>
        <a:bodyPr/>
        <a:lstStyle/>
        <a:p>
          <a:endParaRPr lang="pl-PL"/>
        </a:p>
      </dgm:t>
    </dgm:pt>
    <dgm:pt modelId="{BC072113-19F7-478F-971C-36C69AA58B94}" type="pres">
      <dgm:prSet presAssocID="{353F3DE1-AF72-4639-97F5-F2C60A63F7F4}" presName="vert1" presStyleCnt="0"/>
      <dgm:spPr/>
    </dgm:pt>
    <dgm:pt modelId="{9AC4A4BA-6D4F-4272-91FD-91E241FD4496}" type="pres">
      <dgm:prSet presAssocID="{62749BC0-A0FF-45F0-AFFD-6E5D07814C86}" presName="thickLine" presStyleLbl="alignNode1" presStyleIdx="3" presStyleCnt="6"/>
      <dgm:spPr/>
    </dgm:pt>
    <dgm:pt modelId="{F2C7D4A7-7A5B-401C-83F4-723EDCB148AE}" type="pres">
      <dgm:prSet presAssocID="{62749BC0-A0FF-45F0-AFFD-6E5D07814C86}" presName="horz1" presStyleCnt="0"/>
      <dgm:spPr/>
    </dgm:pt>
    <dgm:pt modelId="{396ECD57-FFB1-4C90-B2E9-1639117ED2DF}" type="pres">
      <dgm:prSet presAssocID="{62749BC0-A0FF-45F0-AFFD-6E5D07814C86}" presName="tx1" presStyleLbl="revTx" presStyleIdx="3" presStyleCnt="6"/>
      <dgm:spPr/>
      <dgm:t>
        <a:bodyPr/>
        <a:lstStyle/>
        <a:p>
          <a:endParaRPr lang="pl-PL"/>
        </a:p>
      </dgm:t>
    </dgm:pt>
    <dgm:pt modelId="{6B00E10C-54DC-4E62-96DF-4F5588EA128B}" type="pres">
      <dgm:prSet presAssocID="{62749BC0-A0FF-45F0-AFFD-6E5D07814C86}" presName="vert1" presStyleCnt="0"/>
      <dgm:spPr/>
    </dgm:pt>
    <dgm:pt modelId="{456FC8CA-42D0-4590-8903-E03C4A472699}" type="pres">
      <dgm:prSet presAssocID="{95692F92-9FBF-462D-B4F1-C0D84C21186C}" presName="thickLine" presStyleLbl="alignNode1" presStyleIdx="4" presStyleCnt="6"/>
      <dgm:spPr/>
    </dgm:pt>
    <dgm:pt modelId="{B32FA9B9-509A-496C-A3F0-C76EFB737A7E}" type="pres">
      <dgm:prSet presAssocID="{95692F92-9FBF-462D-B4F1-C0D84C21186C}" presName="horz1" presStyleCnt="0"/>
      <dgm:spPr/>
    </dgm:pt>
    <dgm:pt modelId="{49DB7B36-5BA8-4ED5-95F4-FC2378E4D00C}" type="pres">
      <dgm:prSet presAssocID="{95692F92-9FBF-462D-B4F1-C0D84C21186C}" presName="tx1" presStyleLbl="revTx" presStyleIdx="4" presStyleCnt="6"/>
      <dgm:spPr/>
      <dgm:t>
        <a:bodyPr/>
        <a:lstStyle/>
        <a:p>
          <a:endParaRPr lang="pl-PL"/>
        </a:p>
      </dgm:t>
    </dgm:pt>
    <dgm:pt modelId="{AB4237CF-75F4-4B5C-B489-B37AA9C2C3A0}" type="pres">
      <dgm:prSet presAssocID="{95692F92-9FBF-462D-B4F1-C0D84C21186C}" presName="vert1" presStyleCnt="0"/>
      <dgm:spPr/>
    </dgm:pt>
    <dgm:pt modelId="{ADC6457C-F087-401B-8851-E2791DCEA5BC}" type="pres">
      <dgm:prSet presAssocID="{F327516D-B0F0-4684-8075-178F40C19975}" presName="thickLine" presStyleLbl="alignNode1" presStyleIdx="5" presStyleCnt="6"/>
      <dgm:spPr/>
    </dgm:pt>
    <dgm:pt modelId="{813AB64E-5EED-4179-9370-8469A3A65A52}" type="pres">
      <dgm:prSet presAssocID="{F327516D-B0F0-4684-8075-178F40C19975}" presName="horz1" presStyleCnt="0"/>
      <dgm:spPr/>
    </dgm:pt>
    <dgm:pt modelId="{D54484BF-6B53-4394-9BF8-35B94015BEBD}" type="pres">
      <dgm:prSet presAssocID="{F327516D-B0F0-4684-8075-178F40C19975}" presName="tx1" presStyleLbl="revTx" presStyleIdx="5" presStyleCnt="6"/>
      <dgm:spPr/>
      <dgm:t>
        <a:bodyPr/>
        <a:lstStyle/>
        <a:p>
          <a:endParaRPr lang="pl-PL"/>
        </a:p>
      </dgm:t>
    </dgm:pt>
    <dgm:pt modelId="{AAD84818-EBD4-4CDA-8A58-034C2127819B}" type="pres">
      <dgm:prSet presAssocID="{F327516D-B0F0-4684-8075-178F40C19975}" presName="vert1" presStyleCnt="0"/>
      <dgm:spPr/>
    </dgm:pt>
  </dgm:ptLst>
  <dgm:cxnLst>
    <dgm:cxn modelId="{C9318261-5FE5-4F62-B87B-C0D6AD22FCD9}" srcId="{A4BE2C2F-01CA-4C34-97E3-1E53B71E0455}" destId="{1E35F4D4-5A13-4F52-99F3-A6439FF0A1A7}" srcOrd="1" destOrd="0" parTransId="{DC4AE409-C88F-4A5D-905F-5C60AB6FCC4E}" sibTransId="{05919118-8378-4AA9-B27A-E310D370673F}"/>
    <dgm:cxn modelId="{92EF467E-AF57-42B6-8D6B-D5C3F29CD913}" type="presOf" srcId="{62749BC0-A0FF-45F0-AFFD-6E5D07814C86}" destId="{396ECD57-FFB1-4C90-B2E9-1639117ED2DF}" srcOrd="0" destOrd="0" presId="urn:microsoft.com/office/officeart/2008/layout/LinedList"/>
    <dgm:cxn modelId="{4E24B6B8-ABE4-48BF-BEFE-F9EDF7556789}" type="presOf" srcId="{A4BE2C2F-01CA-4C34-97E3-1E53B71E0455}" destId="{CBB83676-1359-49F7-B72A-62A856CF6B0E}" srcOrd="0" destOrd="0" presId="urn:microsoft.com/office/officeart/2008/layout/LinedList"/>
    <dgm:cxn modelId="{1590EEC2-ECB0-4B13-9B4D-1B34BDBFDE4A}" srcId="{A4BE2C2F-01CA-4C34-97E3-1E53B71E0455}" destId="{171A3A66-AF7B-453C-A185-2372CA3E2AE7}" srcOrd="0" destOrd="0" parTransId="{C3781071-9F03-483F-AB9F-4E3FAC1D671E}" sibTransId="{8ED01672-E4C4-4DFE-BCC0-7098FAC3FC95}"/>
    <dgm:cxn modelId="{A235953B-1CC7-49B2-8EA9-26FFD6B260C1}" srcId="{A4BE2C2F-01CA-4C34-97E3-1E53B71E0455}" destId="{F327516D-B0F0-4684-8075-178F40C19975}" srcOrd="5" destOrd="0" parTransId="{F129E7E3-A3E7-4690-AF04-454CDD1DCA8D}" sibTransId="{45A19100-F20D-42D3-BFB0-FAB6D0DE3E28}"/>
    <dgm:cxn modelId="{C394668B-9CDD-405B-9FFF-06837217ED15}" srcId="{A4BE2C2F-01CA-4C34-97E3-1E53B71E0455}" destId="{95692F92-9FBF-462D-B4F1-C0D84C21186C}" srcOrd="4" destOrd="0" parTransId="{EFAC4CB1-EE2E-4DE9-9022-72D637A6C19A}" sibTransId="{D4A6A945-6318-4B8D-8E0C-D9173A73917F}"/>
    <dgm:cxn modelId="{390B7E68-DFEF-404A-BBDC-AC394140DCF5}" srcId="{A4BE2C2F-01CA-4C34-97E3-1E53B71E0455}" destId="{62749BC0-A0FF-45F0-AFFD-6E5D07814C86}" srcOrd="3" destOrd="0" parTransId="{A3F4AB31-DFE9-479A-8CE2-E93696DFAAAE}" sibTransId="{27188AB1-CC6C-4B19-B3FB-FBF1B3C24BB0}"/>
    <dgm:cxn modelId="{9D9B6F02-A69C-4D5A-8D39-B9E63563780B}" srcId="{A4BE2C2F-01CA-4C34-97E3-1E53B71E0455}" destId="{353F3DE1-AF72-4639-97F5-F2C60A63F7F4}" srcOrd="2" destOrd="0" parTransId="{FFF5C885-BE7F-4AFF-AA28-8CF23616CCD4}" sibTransId="{BC430F1E-B5A8-4B88-8860-1274F0AA4BC3}"/>
    <dgm:cxn modelId="{B947EE04-0B94-4268-AC0F-92B235F86EF1}" type="presOf" srcId="{171A3A66-AF7B-453C-A185-2372CA3E2AE7}" destId="{36EC41F2-4963-46CC-85FF-97F8CEDF8B1E}" srcOrd="0" destOrd="0" presId="urn:microsoft.com/office/officeart/2008/layout/LinedList"/>
    <dgm:cxn modelId="{06C49B12-774D-49FB-83EA-D2B2227DEDB1}" type="presOf" srcId="{F327516D-B0F0-4684-8075-178F40C19975}" destId="{D54484BF-6B53-4394-9BF8-35B94015BEBD}" srcOrd="0" destOrd="0" presId="urn:microsoft.com/office/officeart/2008/layout/LinedList"/>
    <dgm:cxn modelId="{C4583ADC-D599-4133-9190-B50245635F86}" type="presOf" srcId="{353F3DE1-AF72-4639-97F5-F2C60A63F7F4}" destId="{F018F651-F1EE-4ACD-8E52-6DEDF25A6E9F}" srcOrd="0" destOrd="0" presId="urn:microsoft.com/office/officeart/2008/layout/LinedList"/>
    <dgm:cxn modelId="{A3B36B3E-B2B0-4ACB-8396-7CD4A069AB1F}" type="presOf" srcId="{1E35F4D4-5A13-4F52-99F3-A6439FF0A1A7}" destId="{41E4C214-A66F-4C82-95D1-BCBEEB2C41D7}" srcOrd="0" destOrd="0" presId="urn:microsoft.com/office/officeart/2008/layout/LinedList"/>
    <dgm:cxn modelId="{2B900E66-C3F2-4EAE-ADD1-50B3430052BD}" type="presOf" srcId="{95692F92-9FBF-462D-B4F1-C0D84C21186C}" destId="{49DB7B36-5BA8-4ED5-95F4-FC2378E4D00C}" srcOrd="0" destOrd="0" presId="urn:microsoft.com/office/officeart/2008/layout/LinedList"/>
    <dgm:cxn modelId="{C831E320-B794-4C8C-8605-D70CDB72505F}" type="presParOf" srcId="{CBB83676-1359-49F7-B72A-62A856CF6B0E}" destId="{2490010F-98DF-40D1-BF62-91FC64C0CBCB}" srcOrd="0" destOrd="0" presId="urn:microsoft.com/office/officeart/2008/layout/LinedList"/>
    <dgm:cxn modelId="{EADE20CC-EC19-46E7-A6C8-D4647E223F9C}" type="presParOf" srcId="{CBB83676-1359-49F7-B72A-62A856CF6B0E}" destId="{639D84D6-AEC4-418C-BA6F-2A6481E4118A}" srcOrd="1" destOrd="0" presId="urn:microsoft.com/office/officeart/2008/layout/LinedList"/>
    <dgm:cxn modelId="{9A6F5F35-B7D8-4915-A603-692826BFE3AB}" type="presParOf" srcId="{639D84D6-AEC4-418C-BA6F-2A6481E4118A}" destId="{36EC41F2-4963-46CC-85FF-97F8CEDF8B1E}" srcOrd="0" destOrd="0" presId="urn:microsoft.com/office/officeart/2008/layout/LinedList"/>
    <dgm:cxn modelId="{63C9AB02-1631-4CA0-A8B2-8D952E9FE898}" type="presParOf" srcId="{639D84D6-AEC4-418C-BA6F-2A6481E4118A}" destId="{D85E8DB1-8481-445C-83BB-61F977AA07B2}" srcOrd="1" destOrd="0" presId="urn:microsoft.com/office/officeart/2008/layout/LinedList"/>
    <dgm:cxn modelId="{CD665256-EC32-4235-95FA-8FFACC941ED3}" type="presParOf" srcId="{CBB83676-1359-49F7-B72A-62A856CF6B0E}" destId="{A88079F4-41C6-45D2-823F-6B73429BFE05}" srcOrd="2" destOrd="0" presId="urn:microsoft.com/office/officeart/2008/layout/LinedList"/>
    <dgm:cxn modelId="{1B828570-9569-49C2-B6B8-AFFA375B6093}" type="presParOf" srcId="{CBB83676-1359-49F7-B72A-62A856CF6B0E}" destId="{4CB3343F-F479-4E78-B754-588812136031}" srcOrd="3" destOrd="0" presId="urn:microsoft.com/office/officeart/2008/layout/LinedList"/>
    <dgm:cxn modelId="{849D2638-0B64-48F5-A5B9-AC358411012F}" type="presParOf" srcId="{4CB3343F-F479-4E78-B754-588812136031}" destId="{41E4C214-A66F-4C82-95D1-BCBEEB2C41D7}" srcOrd="0" destOrd="0" presId="urn:microsoft.com/office/officeart/2008/layout/LinedList"/>
    <dgm:cxn modelId="{A6DB75F4-0F38-4083-9705-B0CABF139134}" type="presParOf" srcId="{4CB3343F-F479-4E78-B754-588812136031}" destId="{963FBA4A-F332-48E4-95D0-69F6A5ED4CD5}" srcOrd="1" destOrd="0" presId="urn:microsoft.com/office/officeart/2008/layout/LinedList"/>
    <dgm:cxn modelId="{64C8D815-FB43-413D-8738-5B4438AB2748}" type="presParOf" srcId="{CBB83676-1359-49F7-B72A-62A856CF6B0E}" destId="{D5A09356-B505-4F4F-AFE3-052866C57DEF}" srcOrd="4" destOrd="0" presId="urn:microsoft.com/office/officeart/2008/layout/LinedList"/>
    <dgm:cxn modelId="{9F57DEED-20A4-4B56-85BF-182CE8E425F4}" type="presParOf" srcId="{CBB83676-1359-49F7-B72A-62A856CF6B0E}" destId="{D1D18867-1C3F-4EEE-A9A9-B4088119A715}" srcOrd="5" destOrd="0" presId="urn:microsoft.com/office/officeart/2008/layout/LinedList"/>
    <dgm:cxn modelId="{17CA389C-A07B-4BFB-A0EB-0F8B5D308FB9}" type="presParOf" srcId="{D1D18867-1C3F-4EEE-A9A9-B4088119A715}" destId="{F018F651-F1EE-4ACD-8E52-6DEDF25A6E9F}" srcOrd="0" destOrd="0" presId="urn:microsoft.com/office/officeart/2008/layout/LinedList"/>
    <dgm:cxn modelId="{3AD1BA14-0111-402A-B29B-3AF77886350D}" type="presParOf" srcId="{D1D18867-1C3F-4EEE-A9A9-B4088119A715}" destId="{BC072113-19F7-478F-971C-36C69AA58B94}" srcOrd="1" destOrd="0" presId="urn:microsoft.com/office/officeart/2008/layout/LinedList"/>
    <dgm:cxn modelId="{54EA4656-03FC-418D-825B-8A725F492205}" type="presParOf" srcId="{CBB83676-1359-49F7-B72A-62A856CF6B0E}" destId="{9AC4A4BA-6D4F-4272-91FD-91E241FD4496}" srcOrd="6" destOrd="0" presId="urn:microsoft.com/office/officeart/2008/layout/LinedList"/>
    <dgm:cxn modelId="{F0CB09DF-F99F-498D-BCEE-890890FA93BD}" type="presParOf" srcId="{CBB83676-1359-49F7-B72A-62A856CF6B0E}" destId="{F2C7D4A7-7A5B-401C-83F4-723EDCB148AE}" srcOrd="7" destOrd="0" presId="urn:microsoft.com/office/officeart/2008/layout/LinedList"/>
    <dgm:cxn modelId="{DC01C3C7-E0E1-4254-BA06-7F5735AF012A}" type="presParOf" srcId="{F2C7D4A7-7A5B-401C-83F4-723EDCB148AE}" destId="{396ECD57-FFB1-4C90-B2E9-1639117ED2DF}" srcOrd="0" destOrd="0" presId="urn:microsoft.com/office/officeart/2008/layout/LinedList"/>
    <dgm:cxn modelId="{34671538-E57C-406F-946F-575B796C4E83}" type="presParOf" srcId="{F2C7D4A7-7A5B-401C-83F4-723EDCB148AE}" destId="{6B00E10C-54DC-4E62-96DF-4F5588EA128B}" srcOrd="1" destOrd="0" presId="urn:microsoft.com/office/officeart/2008/layout/LinedList"/>
    <dgm:cxn modelId="{0BCCCDBA-B824-42B5-A333-A155CD0B626F}" type="presParOf" srcId="{CBB83676-1359-49F7-B72A-62A856CF6B0E}" destId="{456FC8CA-42D0-4590-8903-E03C4A472699}" srcOrd="8" destOrd="0" presId="urn:microsoft.com/office/officeart/2008/layout/LinedList"/>
    <dgm:cxn modelId="{F5F5409F-137E-4FDC-AC98-292213565318}" type="presParOf" srcId="{CBB83676-1359-49F7-B72A-62A856CF6B0E}" destId="{B32FA9B9-509A-496C-A3F0-C76EFB737A7E}" srcOrd="9" destOrd="0" presId="urn:microsoft.com/office/officeart/2008/layout/LinedList"/>
    <dgm:cxn modelId="{A293B2A2-18D3-47CB-B6D9-2315D66E5CD6}" type="presParOf" srcId="{B32FA9B9-509A-496C-A3F0-C76EFB737A7E}" destId="{49DB7B36-5BA8-4ED5-95F4-FC2378E4D00C}" srcOrd="0" destOrd="0" presId="urn:microsoft.com/office/officeart/2008/layout/LinedList"/>
    <dgm:cxn modelId="{115E409F-8101-4419-A49E-968EA318D962}" type="presParOf" srcId="{B32FA9B9-509A-496C-A3F0-C76EFB737A7E}" destId="{AB4237CF-75F4-4B5C-B489-B37AA9C2C3A0}" srcOrd="1" destOrd="0" presId="urn:microsoft.com/office/officeart/2008/layout/LinedList"/>
    <dgm:cxn modelId="{AF9BAD3B-C518-407C-8C39-6482036F5B71}" type="presParOf" srcId="{CBB83676-1359-49F7-B72A-62A856CF6B0E}" destId="{ADC6457C-F087-401B-8851-E2791DCEA5BC}" srcOrd="10" destOrd="0" presId="urn:microsoft.com/office/officeart/2008/layout/LinedList"/>
    <dgm:cxn modelId="{AC02E566-4964-491F-BD59-0334D3A47610}" type="presParOf" srcId="{CBB83676-1359-49F7-B72A-62A856CF6B0E}" destId="{813AB64E-5EED-4179-9370-8469A3A65A52}" srcOrd="11" destOrd="0" presId="urn:microsoft.com/office/officeart/2008/layout/LinedList"/>
    <dgm:cxn modelId="{457D8554-A7EA-42AC-B5EF-5D99BD434449}" type="presParOf" srcId="{813AB64E-5EED-4179-9370-8469A3A65A52}" destId="{D54484BF-6B53-4394-9BF8-35B94015BEBD}" srcOrd="0" destOrd="0" presId="urn:microsoft.com/office/officeart/2008/layout/LinedList"/>
    <dgm:cxn modelId="{38A0282B-3BC9-4E54-974E-6F49B08ACB82}" type="presParOf" srcId="{813AB64E-5EED-4179-9370-8469A3A65A52}" destId="{AAD84818-EBD4-4CDA-8A58-034C212781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9D43B9-71ED-46BD-8AF7-25C393A1C1A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55D2C0-4699-4308-8CFE-09D800F4C3A0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2019-2021</a:t>
          </a:r>
        </a:p>
      </dgm:t>
    </dgm:pt>
    <dgm:pt modelId="{4E78A320-C89A-4F26-8486-05C94C816F74}" type="parTrans" cxnId="{84ADB132-3502-486D-9074-1C95A497F10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6C4B3-0D1D-4F88-A561-B31FC07732BB}" type="sibTrans" cxnId="{84ADB132-3502-486D-9074-1C95A497F10B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14873F-6EC3-4CF1-A03F-63A33BADAB06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11 690 000,00 zł</a:t>
          </a:r>
        </a:p>
      </dgm:t>
    </dgm:pt>
    <dgm:pt modelId="{69418D4A-D65A-476F-B5CB-A7079A696A41}" type="parTrans" cxnId="{6E8E30D2-36D1-4F64-ACE1-1429CEFC04BC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5FE3C4-75E9-4CEA-9944-2EEDEB64D3ED}" type="sibTrans" cxnId="{6E8E30D2-36D1-4F64-ACE1-1429CEFC04BC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125158-803F-4468-B9B5-6B8B8454187B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r>
            <a:rPr lang="pl-P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520 000,00 zł</a:t>
          </a:r>
          <a:endParaRPr lang="pl-PL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26F045-FE79-4D20-A89D-AD9F75D4102E}" type="parTrans" cxnId="{B74F730C-6F65-4105-85A0-05856447FE5F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1968C7-8CB2-4162-9409-D7E68576CFFD}" type="sibTrans" cxnId="{B74F730C-6F65-4105-85A0-05856447FE5F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EB94-2658-40D6-AD5D-B1E1AD2F7C54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Ogólna wartość dofinansowania: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4 772 300,00 zł</a:t>
          </a:r>
        </a:p>
      </dgm:t>
    </dgm:pt>
    <dgm:pt modelId="{321DEA72-5673-4DDE-9757-5EF1E6A27A1A}" type="parTrans" cxnId="{1F82CE65-9B4C-4D1A-93EF-7C5B0465AB66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8A9186-96BF-4328-83EA-DF50C9137BB3}" type="sibTrans" cxnId="{1F82CE65-9B4C-4D1A-93EF-7C5B0465AB66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CED4F8-2995-4FAE-A2BA-188E9E25A055}" type="pres">
      <dgm:prSet presAssocID="{E79D43B9-71ED-46BD-8AF7-25C393A1C1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0C645EA-A0E1-4302-8121-125960C89E2E}" type="pres">
      <dgm:prSet presAssocID="{F655D2C0-4699-4308-8CFE-09D800F4C3A0}" presName="thickLine" presStyleLbl="alignNode1" presStyleIdx="0" presStyleCnt="4"/>
      <dgm:spPr/>
    </dgm:pt>
    <dgm:pt modelId="{F1D69031-8BF6-4CCC-9932-D65533036A53}" type="pres">
      <dgm:prSet presAssocID="{F655D2C0-4699-4308-8CFE-09D800F4C3A0}" presName="horz1" presStyleCnt="0"/>
      <dgm:spPr/>
    </dgm:pt>
    <dgm:pt modelId="{A06EF68E-4692-475D-8919-8D457B804885}" type="pres">
      <dgm:prSet presAssocID="{F655D2C0-4699-4308-8CFE-09D800F4C3A0}" presName="tx1" presStyleLbl="revTx" presStyleIdx="0" presStyleCnt="4"/>
      <dgm:spPr/>
      <dgm:t>
        <a:bodyPr/>
        <a:lstStyle/>
        <a:p>
          <a:endParaRPr lang="pl-PL"/>
        </a:p>
      </dgm:t>
    </dgm:pt>
    <dgm:pt modelId="{C227E269-9B47-4E72-B6E5-640CC88EB4A1}" type="pres">
      <dgm:prSet presAssocID="{F655D2C0-4699-4308-8CFE-09D800F4C3A0}" presName="vert1" presStyleCnt="0"/>
      <dgm:spPr/>
    </dgm:pt>
    <dgm:pt modelId="{92158F33-2D72-4DD6-82D0-A0B9AA407311}" type="pres">
      <dgm:prSet presAssocID="{1114873F-6EC3-4CF1-A03F-63A33BADAB06}" presName="thickLine" presStyleLbl="alignNode1" presStyleIdx="1" presStyleCnt="4"/>
      <dgm:spPr/>
    </dgm:pt>
    <dgm:pt modelId="{06518B55-D1DA-4188-B88F-F5DA98F07AAA}" type="pres">
      <dgm:prSet presAssocID="{1114873F-6EC3-4CF1-A03F-63A33BADAB06}" presName="horz1" presStyleCnt="0"/>
      <dgm:spPr/>
    </dgm:pt>
    <dgm:pt modelId="{94DD4C6E-F082-4520-96AD-B6F6421AAE36}" type="pres">
      <dgm:prSet presAssocID="{1114873F-6EC3-4CF1-A03F-63A33BADAB06}" presName="tx1" presStyleLbl="revTx" presStyleIdx="1" presStyleCnt="4"/>
      <dgm:spPr/>
      <dgm:t>
        <a:bodyPr/>
        <a:lstStyle/>
        <a:p>
          <a:endParaRPr lang="pl-PL"/>
        </a:p>
      </dgm:t>
    </dgm:pt>
    <dgm:pt modelId="{55A61F27-CC2C-4697-B2C1-AB038CA7A637}" type="pres">
      <dgm:prSet presAssocID="{1114873F-6EC3-4CF1-A03F-63A33BADAB06}" presName="vert1" presStyleCnt="0"/>
      <dgm:spPr/>
    </dgm:pt>
    <dgm:pt modelId="{927C584F-E580-4EA7-A4D0-97C35866525B}" type="pres">
      <dgm:prSet presAssocID="{E6125158-803F-4468-B9B5-6B8B8454187B}" presName="thickLine" presStyleLbl="alignNode1" presStyleIdx="2" presStyleCnt="4"/>
      <dgm:spPr/>
    </dgm:pt>
    <dgm:pt modelId="{4FF797E4-3D6B-454E-8B8F-2E921E96AAAE}" type="pres">
      <dgm:prSet presAssocID="{E6125158-803F-4468-B9B5-6B8B8454187B}" presName="horz1" presStyleCnt="0"/>
      <dgm:spPr/>
    </dgm:pt>
    <dgm:pt modelId="{7F05F14D-3469-45C1-85E4-343F7D18A065}" type="pres">
      <dgm:prSet presAssocID="{E6125158-803F-4468-B9B5-6B8B8454187B}" presName="tx1" presStyleLbl="revTx" presStyleIdx="2" presStyleCnt="4"/>
      <dgm:spPr/>
      <dgm:t>
        <a:bodyPr/>
        <a:lstStyle/>
        <a:p>
          <a:endParaRPr lang="pl-PL"/>
        </a:p>
      </dgm:t>
    </dgm:pt>
    <dgm:pt modelId="{059301C7-8BE5-410F-9763-0CD54E3A70C2}" type="pres">
      <dgm:prSet presAssocID="{E6125158-803F-4468-B9B5-6B8B8454187B}" presName="vert1" presStyleCnt="0"/>
      <dgm:spPr/>
    </dgm:pt>
    <dgm:pt modelId="{CE3B7CE2-02A6-479A-B393-5A2D6606886C}" type="pres">
      <dgm:prSet presAssocID="{14ADEB94-2658-40D6-AD5D-B1E1AD2F7C54}" presName="thickLine" presStyleLbl="alignNode1" presStyleIdx="3" presStyleCnt="4"/>
      <dgm:spPr/>
    </dgm:pt>
    <dgm:pt modelId="{A5D822E0-5E21-4A4C-9319-AEB31FEADE1B}" type="pres">
      <dgm:prSet presAssocID="{14ADEB94-2658-40D6-AD5D-B1E1AD2F7C54}" presName="horz1" presStyleCnt="0"/>
      <dgm:spPr/>
    </dgm:pt>
    <dgm:pt modelId="{4A02625A-E214-4FFA-A8A0-54687280673A}" type="pres">
      <dgm:prSet presAssocID="{14ADEB94-2658-40D6-AD5D-B1E1AD2F7C54}" presName="tx1" presStyleLbl="revTx" presStyleIdx="3" presStyleCnt="4"/>
      <dgm:spPr/>
      <dgm:t>
        <a:bodyPr/>
        <a:lstStyle/>
        <a:p>
          <a:endParaRPr lang="pl-PL"/>
        </a:p>
      </dgm:t>
    </dgm:pt>
    <dgm:pt modelId="{C68E7776-058A-44F8-B2B9-38D103E91254}" type="pres">
      <dgm:prSet presAssocID="{14ADEB94-2658-40D6-AD5D-B1E1AD2F7C54}" presName="vert1" presStyleCnt="0"/>
      <dgm:spPr/>
    </dgm:pt>
  </dgm:ptLst>
  <dgm:cxnLst>
    <dgm:cxn modelId="{6E8E30D2-36D1-4F64-ACE1-1429CEFC04BC}" srcId="{E79D43B9-71ED-46BD-8AF7-25C393A1C1AD}" destId="{1114873F-6EC3-4CF1-A03F-63A33BADAB06}" srcOrd="1" destOrd="0" parTransId="{69418D4A-D65A-476F-B5CB-A7079A696A41}" sibTransId="{225FE3C4-75E9-4CEA-9944-2EEDEB64D3ED}"/>
    <dgm:cxn modelId="{AA251BF4-69CB-4834-8F62-EA9D73FD907F}" type="presOf" srcId="{1114873F-6EC3-4CF1-A03F-63A33BADAB06}" destId="{94DD4C6E-F082-4520-96AD-B6F6421AAE36}" srcOrd="0" destOrd="0" presId="urn:microsoft.com/office/officeart/2008/layout/LinedList"/>
    <dgm:cxn modelId="{B74F730C-6F65-4105-85A0-05856447FE5F}" srcId="{E79D43B9-71ED-46BD-8AF7-25C393A1C1AD}" destId="{E6125158-803F-4468-B9B5-6B8B8454187B}" srcOrd="2" destOrd="0" parTransId="{0226F045-FE79-4D20-A89D-AD9F75D4102E}" sibTransId="{BC1968C7-8CB2-4162-9409-D7E68576CFFD}"/>
    <dgm:cxn modelId="{4B003453-FDCC-43D9-AE0F-4101A1CEEE44}" type="presOf" srcId="{E79D43B9-71ED-46BD-8AF7-25C393A1C1AD}" destId="{B7CED4F8-2995-4FAE-A2BA-188E9E25A055}" srcOrd="0" destOrd="0" presId="urn:microsoft.com/office/officeart/2008/layout/LinedList"/>
    <dgm:cxn modelId="{787967B5-C325-4F25-AAC5-D65A0358D00B}" type="presOf" srcId="{14ADEB94-2658-40D6-AD5D-B1E1AD2F7C54}" destId="{4A02625A-E214-4FFA-A8A0-54687280673A}" srcOrd="0" destOrd="0" presId="urn:microsoft.com/office/officeart/2008/layout/LinedList"/>
    <dgm:cxn modelId="{1F82CE65-9B4C-4D1A-93EF-7C5B0465AB66}" srcId="{E79D43B9-71ED-46BD-8AF7-25C393A1C1AD}" destId="{14ADEB94-2658-40D6-AD5D-B1E1AD2F7C54}" srcOrd="3" destOrd="0" parTransId="{321DEA72-5673-4DDE-9757-5EF1E6A27A1A}" sibTransId="{268A9186-96BF-4328-83EA-DF50C9137BB3}"/>
    <dgm:cxn modelId="{F12A4FCD-7D79-4C5B-9546-6384C68329CD}" type="presOf" srcId="{F655D2C0-4699-4308-8CFE-09D800F4C3A0}" destId="{A06EF68E-4692-475D-8919-8D457B804885}" srcOrd="0" destOrd="0" presId="urn:microsoft.com/office/officeart/2008/layout/LinedList"/>
    <dgm:cxn modelId="{B4AED9E4-46A3-411C-B519-D63E39020E14}" type="presOf" srcId="{E6125158-803F-4468-B9B5-6B8B8454187B}" destId="{7F05F14D-3469-45C1-85E4-343F7D18A065}" srcOrd="0" destOrd="0" presId="urn:microsoft.com/office/officeart/2008/layout/LinedList"/>
    <dgm:cxn modelId="{84ADB132-3502-486D-9074-1C95A497F10B}" srcId="{E79D43B9-71ED-46BD-8AF7-25C393A1C1AD}" destId="{F655D2C0-4699-4308-8CFE-09D800F4C3A0}" srcOrd="0" destOrd="0" parTransId="{4E78A320-C89A-4F26-8486-05C94C816F74}" sibTransId="{0616C4B3-0D1D-4F88-A561-B31FC07732BB}"/>
    <dgm:cxn modelId="{15EA2D57-4532-48F3-A1A6-703BD944D577}" type="presParOf" srcId="{B7CED4F8-2995-4FAE-A2BA-188E9E25A055}" destId="{E0C645EA-A0E1-4302-8121-125960C89E2E}" srcOrd="0" destOrd="0" presId="urn:microsoft.com/office/officeart/2008/layout/LinedList"/>
    <dgm:cxn modelId="{74F2F1D6-2713-4E85-AD7D-AC9ECE6104EA}" type="presParOf" srcId="{B7CED4F8-2995-4FAE-A2BA-188E9E25A055}" destId="{F1D69031-8BF6-4CCC-9932-D65533036A53}" srcOrd="1" destOrd="0" presId="urn:microsoft.com/office/officeart/2008/layout/LinedList"/>
    <dgm:cxn modelId="{6FFA97A3-98FE-42A1-BB96-469C7E336367}" type="presParOf" srcId="{F1D69031-8BF6-4CCC-9932-D65533036A53}" destId="{A06EF68E-4692-475D-8919-8D457B804885}" srcOrd="0" destOrd="0" presId="urn:microsoft.com/office/officeart/2008/layout/LinedList"/>
    <dgm:cxn modelId="{937A26DB-1981-492F-BD91-65DE34794597}" type="presParOf" srcId="{F1D69031-8BF6-4CCC-9932-D65533036A53}" destId="{C227E269-9B47-4E72-B6E5-640CC88EB4A1}" srcOrd="1" destOrd="0" presId="urn:microsoft.com/office/officeart/2008/layout/LinedList"/>
    <dgm:cxn modelId="{4865EA94-8DBA-4AF2-9CDC-FB68268AA3E8}" type="presParOf" srcId="{B7CED4F8-2995-4FAE-A2BA-188E9E25A055}" destId="{92158F33-2D72-4DD6-82D0-A0B9AA407311}" srcOrd="2" destOrd="0" presId="urn:microsoft.com/office/officeart/2008/layout/LinedList"/>
    <dgm:cxn modelId="{DE8BEC74-D0BE-4712-93AE-AB637606BF72}" type="presParOf" srcId="{B7CED4F8-2995-4FAE-A2BA-188E9E25A055}" destId="{06518B55-D1DA-4188-B88F-F5DA98F07AAA}" srcOrd="3" destOrd="0" presId="urn:microsoft.com/office/officeart/2008/layout/LinedList"/>
    <dgm:cxn modelId="{51F3FED3-353E-4A8C-AD09-28CD4FB7A396}" type="presParOf" srcId="{06518B55-D1DA-4188-B88F-F5DA98F07AAA}" destId="{94DD4C6E-F082-4520-96AD-B6F6421AAE36}" srcOrd="0" destOrd="0" presId="urn:microsoft.com/office/officeart/2008/layout/LinedList"/>
    <dgm:cxn modelId="{2E474707-F326-42EE-9997-436595A14E71}" type="presParOf" srcId="{06518B55-D1DA-4188-B88F-F5DA98F07AAA}" destId="{55A61F27-CC2C-4697-B2C1-AB038CA7A637}" srcOrd="1" destOrd="0" presId="urn:microsoft.com/office/officeart/2008/layout/LinedList"/>
    <dgm:cxn modelId="{42B024A2-EA33-443A-B9BC-E2FA5A1E063C}" type="presParOf" srcId="{B7CED4F8-2995-4FAE-A2BA-188E9E25A055}" destId="{927C584F-E580-4EA7-A4D0-97C35866525B}" srcOrd="4" destOrd="0" presId="urn:microsoft.com/office/officeart/2008/layout/LinedList"/>
    <dgm:cxn modelId="{6CA90EF5-B463-43F9-8CDE-9869644238F0}" type="presParOf" srcId="{B7CED4F8-2995-4FAE-A2BA-188E9E25A055}" destId="{4FF797E4-3D6B-454E-8B8F-2E921E96AAAE}" srcOrd="5" destOrd="0" presId="urn:microsoft.com/office/officeart/2008/layout/LinedList"/>
    <dgm:cxn modelId="{0435B852-7E23-498F-BD8B-C714405C4363}" type="presParOf" srcId="{4FF797E4-3D6B-454E-8B8F-2E921E96AAAE}" destId="{7F05F14D-3469-45C1-85E4-343F7D18A065}" srcOrd="0" destOrd="0" presId="urn:microsoft.com/office/officeart/2008/layout/LinedList"/>
    <dgm:cxn modelId="{86E69FF2-C150-4C4E-AD8B-B850A4311886}" type="presParOf" srcId="{4FF797E4-3D6B-454E-8B8F-2E921E96AAAE}" destId="{059301C7-8BE5-410F-9763-0CD54E3A70C2}" srcOrd="1" destOrd="0" presId="urn:microsoft.com/office/officeart/2008/layout/LinedList"/>
    <dgm:cxn modelId="{5BFB622D-5502-46C6-A504-2488A041C6BE}" type="presParOf" srcId="{B7CED4F8-2995-4FAE-A2BA-188E9E25A055}" destId="{CE3B7CE2-02A6-479A-B393-5A2D6606886C}" srcOrd="6" destOrd="0" presId="urn:microsoft.com/office/officeart/2008/layout/LinedList"/>
    <dgm:cxn modelId="{9111B345-E0A7-46CB-9241-34A55E1AAA2F}" type="presParOf" srcId="{B7CED4F8-2995-4FAE-A2BA-188E9E25A055}" destId="{A5D822E0-5E21-4A4C-9319-AEB31FEADE1B}" srcOrd="7" destOrd="0" presId="urn:microsoft.com/office/officeart/2008/layout/LinedList"/>
    <dgm:cxn modelId="{CE371367-EE9B-497D-A9FC-06AC6B48C1AC}" type="presParOf" srcId="{A5D822E0-5E21-4A4C-9319-AEB31FEADE1B}" destId="{4A02625A-E214-4FFA-A8A0-54687280673A}" srcOrd="0" destOrd="0" presId="urn:microsoft.com/office/officeart/2008/layout/LinedList"/>
    <dgm:cxn modelId="{F8DA024C-AD21-4CC6-8A11-77107C247714}" type="presParOf" srcId="{A5D822E0-5E21-4A4C-9319-AEB31FEADE1B}" destId="{C68E7776-058A-44F8-B2B9-38D103E912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122ED0-27EA-4C7A-BE97-A1DD0ACD46A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6437C2-E020-4368-BECC-256C6ADAE03C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2018-2021</a:t>
          </a:r>
        </a:p>
      </dgm:t>
    </dgm:pt>
    <dgm:pt modelId="{258B7F99-BBF7-44F1-92A1-F0A6FA368F9D}" type="par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55A8D5-A8D1-4B75-B2F1-D096AB10B1A3}" type="sib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A6E5AE-ED35-4287-A5EF-DFED32C9A511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4 359 950,00 zł</a:t>
          </a:r>
        </a:p>
      </dgm:t>
    </dgm:pt>
    <dgm:pt modelId="{2A8A4531-63C6-4406-BF71-79A22FDE9414}" type="par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3E3B18-39AE-49F9-BDDF-3EB12D17708F}" type="sib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C4A301-7724-4580-A3E8-57D9191E3F28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1 620 000,00 zł</a:t>
          </a:r>
          <a:endParaRPr lang="pl-PL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F2B39B-9274-4C85-BC6E-21CAC25F4025}" type="par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05AD37-75E6-4FF3-B66F-16233F1E480C}" type="sib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711710-56DF-4EE7-B2D5-E093C97119F1}" type="pres">
      <dgm:prSet presAssocID="{5C122ED0-27EA-4C7A-BE97-A1DD0ACD46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06C3E9F-01BB-42E8-88C3-046B4F040D15}" type="pres">
      <dgm:prSet presAssocID="{8C6437C2-E020-4368-BECC-256C6ADAE03C}" presName="thickLine" presStyleLbl="alignNode1" presStyleIdx="0" presStyleCnt="3"/>
      <dgm:spPr/>
    </dgm:pt>
    <dgm:pt modelId="{1D9909B5-D8B1-4F79-9508-FB3046DD9DBA}" type="pres">
      <dgm:prSet presAssocID="{8C6437C2-E020-4368-BECC-256C6ADAE03C}" presName="horz1" presStyleCnt="0"/>
      <dgm:spPr/>
    </dgm:pt>
    <dgm:pt modelId="{DCC58DDB-2298-4837-AE54-F4F83334AE7A}" type="pres">
      <dgm:prSet presAssocID="{8C6437C2-E020-4368-BECC-256C6ADAE03C}" presName="tx1" presStyleLbl="revTx" presStyleIdx="0" presStyleCnt="3" custLinFactNeighborX="47835" custLinFactNeighborY="-66797"/>
      <dgm:spPr/>
      <dgm:t>
        <a:bodyPr/>
        <a:lstStyle/>
        <a:p>
          <a:endParaRPr lang="pl-PL"/>
        </a:p>
      </dgm:t>
    </dgm:pt>
    <dgm:pt modelId="{592F0D45-133F-4396-98B5-B9E4C44AAA85}" type="pres">
      <dgm:prSet presAssocID="{8C6437C2-E020-4368-BECC-256C6ADAE03C}" presName="vert1" presStyleCnt="0"/>
      <dgm:spPr/>
    </dgm:pt>
    <dgm:pt modelId="{98C8B51C-FAD7-42D7-8C27-54349AD082E4}" type="pres">
      <dgm:prSet presAssocID="{07A6E5AE-ED35-4287-A5EF-DFED32C9A511}" presName="thickLine" presStyleLbl="alignNode1" presStyleIdx="1" presStyleCnt="3"/>
      <dgm:spPr/>
    </dgm:pt>
    <dgm:pt modelId="{B7A4FCC0-F81D-4C72-A2A4-A4F4777F2DEC}" type="pres">
      <dgm:prSet presAssocID="{07A6E5AE-ED35-4287-A5EF-DFED32C9A511}" presName="horz1" presStyleCnt="0"/>
      <dgm:spPr/>
    </dgm:pt>
    <dgm:pt modelId="{683890DC-98A8-46E0-86EC-3651C293FCA5}" type="pres">
      <dgm:prSet presAssocID="{07A6E5AE-ED35-4287-A5EF-DFED32C9A511}" presName="tx1" presStyleLbl="revTx" presStyleIdx="1" presStyleCnt="3"/>
      <dgm:spPr/>
      <dgm:t>
        <a:bodyPr/>
        <a:lstStyle/>
        <a:p>
          <a:endParaRPr lang="pl-PL"/>
        </a:p>
      </dgm:t>
    </dgm:pt>
    <dgm:pt modelId="{A24DC908-6436-47E0-A35F-48C719460262}" type="pres">
      <dgm:prSet presAssocID="{07A6E5AE-ED35-4287-A5EF-DFED32C9A511}" presName="vert1" presStyleCnt="0"/>
      <dgm:spPr/>
    </dgm:pt>
    <dgm:pt modelId="{D3F042FD-EB0B-49D6-A2FD-46A68F441071}" type="pres">
      <dgm:prSet presAssocID="{DAC4A301-7724-4580-A3E8-57D9191E3F28}" presName="thickLine" presStyleLbl="alignNode1" presStyleIdx="2" presStyleCnt="3"/>
      <dgm:spPr/>
    </dgm:pt>
    <dgm:pt modelId="{8D218969-EDD2-4532-A5FD-3E1DA1E5040C}" type="pres">
      <dgm:prSet presAssocID="{DAC4A301-7724-4580-A3E8-57D9191E3F28}" presName="horz1" presStyleCnt="0"/>
      <dgm:spPr/>
    </dgm:pt>
    <dgm:pt modelId="{44A72BBE-D88C-4C98-84D0-8AB6503A1271}" type="pres">
      <dgm:prSet presAssocID="{DAC4A301-7724-4580-A3E8-57D9191E3F28}" presName="tx1" presStyleLbl="revTx" presStyleIdx="2" presStyleCnt="3"/>
      <dgm:spPr/>
      <dgm:t>
        <a:bodyPr/>
        <a:lstStyle/>
        <a:p>
          <a:endParaRPr lang="pl-PL"/>
        </a:p>
      </dgm:t>
    </dgm:pt>
    <dgm:pt modelId="{0557B77D-1704-448C-8E49-3A6D9F0BB907}" type="pres">
      <dgm:prSet presAssocID="{DAC4A301-7724-4580-A3E8-57D9191E3F28}" presName="vert1" presStyleCnt="0"/>
      <dgm:spPr/>
    </dgm:pt>
  </dgm:ptLst>
  <dgm:cxnLst>
    <dgm:cxn modelId="{25956B1E-5BC0-48A3-B1F6-1B4C61C99307}" type="presOf" srcId="{8C6437C2-E020-4368-BECC-256C6ADAE03C}" destId="{DCC58DDB-2298-4837-AE54-F4F83334AE7A}" srcOrd="0" destOrd="0" presId="urn:microsoft.com/office/officeart/2008/layout/LinedList"/>
    <dgm:cxn modelId="{A4DA92EA-9B5E-40D8-8DDA-904674A41322}" srcId="{5C122ED0-27EA-4C7A-BE97-A1DD0ACD46A9}" destId="{DAC4A301-7724-4580-A3E8-57D9191E3F28}" srcOrd="2" destOrd="0" parTransId="{2BF2B39B-9274-4C85-BC6E-21CAC25F4025}" sibTransId="{D405AD37-75E6-4FF3-B66F-16233F1E480C}"/>
    <dgm:cxn modelId="{3969EACE-27AF-4EC4-AF79-E5CA4918B463}" srcId="{5C122ED0-27EA-4C7A-BE97-A1DD0ACD46A9}" destId="{8C6437C2-E020-4368-BECC-256C6ADAE03C}" srcOrd="0" destOrd="0" parTransId="{258B7F99-BBF7-44F1-92A1-F0A6FA368F9D}" sibTransId="{5B55A8D5-A8D1-4B75-B2F1-D096AB10B1A3}"/>
    <dgm:cxn modelId="{461DBA29-933C-4BBB-8D05-38798AF6756C}" type="presOf" srcId="{DAC4A301-7724-4580-A3E8-57D9191E3F28}" destId="{44A72BBE-D88C-4C98-84D0-8AB6503A1271}" srcOrd="0" destOrd="0" presId="urn:microsoft.com/office/officeart/2008/layout/LinedList"/>
    <dgm:cxn modelId="{131DE883-FA6D-442D-B425-0329512455DD}" type="presOf" srcId="{5C122ED0-27EA-4C7A-BE97-A1DD0ACD46A9}" destId="{74711710-56DF-4EE7-B2D5-E093C97119F1}" srcOrd="0" destOrd="0" presId="urn:microsoft.com/office/officeart/2008/layout/LinedList"/>
    <dgm:cxn modelId="{660C44AA-7CA1-4954-97F6-CA6A1C0ED11D}" type="presOf" srcId="{07A6E5AE-ED35-4287-A5EF-DFED32C9A511}" destId="{683890DC-98A8-46E0-86EC-3651C293FCA5}" srcOrd="0" destOrd="0" presId="urn:microsoft.com/office/officeart/2008/layout/LinedList"/>
    <dgm:cxn modelId="{CAED155F-4B2E-4F9A-8B6A-5EF02887DC00}" srcId="{5C122ED0-27EA-4C7A-BE97-A1DD0ACD46A9}" destId="{07A6E5AE-ED35-4287-A5EF-DFED32C9A511}" srcOrd="1" destOrd="0" parTransId="{2A8A4531-63C6-4406-BF71-79A22FDE9414}" sibTransId="{943E3B18-39AE-49F9-BDDF-3EB12D17708F}"/>
    <dgm:cxn modelId="{2C6F4413-1416-4F7B-98C0-4D4888B9B065}" type="presParOf" srcId="{74711710-56DF-4EE7-B2D5-E093C97119F1}" destId="{606C3E9F-01BB-42E8-88C3-046B4F040D15}" srcOrd="0" destOrd="0" presId="urn:microsoft.com/office/officeart/2008/layout/LinedList"/>
    <dgm:cxn modelId="{E0D0058E-CE71-4E7A-B66C-7E2912E71A67}" type="presParOf" srcId="{74711710-56DF-4EE7-B2D5-E093C97119F1}" destId="{1D9909B5-D8B1-4F79-9508-FB3046DD9DBA}" srcOrd="1" destOrd="0" presId="urn:microsoft.com/office/officeart/2008/layout/LinedList"/>
    <dgm:cxn modelId="{C1518345-4A8A-4B7B-AC36-AB7C7B39677F}" type="presParOf" srcId="{1D9909B5-D8B1-4F79-9508-FB3046DD9DBA}" destId="{DCC58DDB-2298-4837-AE54-F4F83334AE7A}" srcOrd="0" destOrd="0" presId="urn:microsoft.com/office/officeart/2008/layout/LinedList"/>
    <dgm:cxn modelId="{0D21B4E5-E5DE-474B-BB73-330C55DA6552}" type="presParOf" srcId="{1D9909B5-D8B1-4F79-9508-FB3046DD9DBA}" destId="{592F0D45-133F-4396-98B5-B9E4C44AAA85}" srcOrd="1" destOrd="0" presId="urn:microsoft.com/office/officeart/2008/layout/LinedList"/>
    <dgm:cxn modelId="{A919952F-249F-476B-B47C-97EEAFF56F8F}" type="presParOf" srcId="{74711710-56DF-4EE7-B2D5-E093C97119F1}" destId="{98C8B51C-FAD7-42D7-8C27-54349AD082E4}" srcOrd="2" destOrd="0" presId="urn:microsoft.com/office/officeart/2008/layout/LinedList"/>
    <dgm:cxn modelId="{2435CBFC-06D0-4461-BFDA-576486892116}" type="presParOf" srcId="{74711710-56DF-4EE7-B2D5-E093C97119F1}" destId="{B7A4FCC0-F81D-4C72-A2A4-A4F4777F2DEC}" srcOrd="3" destOrd="0" presId="urn:microsoft.com/office/officeart/2008/layout/LinedList"/>
    <dgm:cxn modelId="{7EBDC6FE-2002-40B3-82A7-0AC1670C0A2A}" type="presParOf" srcId="{B7A4FCC0-F81D-4C72-A2A4-A4F4777F2DEC}" destId="{683890DC-98A8-46E0-86EC-3651C293FCA5}" srcOrd="0" destOrd="0" presId="urn:microsoft.com/office/officeart/2008/layout/LinedList"/>
    <dgm:cxn modelId="{76ECB80F-33AF-4553-820A-B3C5258924E5}" type="presParOf" srcId="{B7A4FCC0-F81D-4C72-A2A4-A4F4777F2DEC}" destId="{A24DC908-6436-47E0-A35F-48C719460262}" srcOrd="1" destOrd="0" presId="urn:microsoft.com/office/officeart/2008/layout/LinedList"/>
    <dgm:cxn modelId="{59ADB34E-F256-4D21-B8B3-3BA7B708FB30}" type="presParOf" srcId="{74711710-56DF-4EE7-B2D5-E093C97119F1}" destId="{D3F042FD-EB0B-49D6-A2FD-46A68F441071}" srcOrd="4" destOrd="0" presId="urn:microsoft.com/office/officeart/2008/layout/LinedList"/>
    <dgm:cxn modelId="{EBF9F640-AD3A-4B0F-B8CC-93F3A41370A7}" type="presParOf" srcId="{74711710-56DF-4EE7-B2D5-E093C97119F1}" destId="{8D218969-EDD2-4532-A5FD-3E1DA1E5040C}" srcOrd="5" destOrd="0" presId="urn:microsoft.com/office/officeart/2008/layout/LinedList"/>
    <dgm:cxn modelId="{EE1E412D-437D-4E26-8E04-2AEB54571956}" type="presParOf" srcId="{8D218969-EDD2-4532-A5FD-3E1DA1E5040C}" destId="{44A72BBE-D88C-4C98-84D0-8AB6503A1271}" srcOrd="0" destOrd="0" presId="urn:microsoft.com/office/officeart/2008/layout/LinedList"/>
    <dgm:cxn modelId="{F630ABF5-73C7-422B-80DC-45858E6A7D87}" type="presParOf" srcId="{8D218969-EDD2-4532-A5FD-3E1DA1E5040C}" destId="{0557B77D-1704-448C-8E49-3A6D9F0BB9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22ED0-27EA-4C7A-BE97-A1DD0ACD46A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6437C2-E020-4368-BECC-256C6ADAE03C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2020-2021</a:t>
          </a:r>
        </a:p>
      </dgm:t>
    </dgm:pt>
    <dgm:pt modelId="{258B7F99-BBF7-44F1-92A1-F0A6FA368F9D}" type="par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55A8D5-A8D1-4B75-B2F1-D096AB10B1A3}" type="sib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A6E5AE-ED35-4287-A5EF-DFED32C9A511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250 000,00 zł</a:t>
          </a:r>
        </a:p>
      </dgm:t>
    </dgm:pt>
    <dgm:pt modelId="{2A8A4531-63C6-4406-BF71-79A22FDE9414}" type="par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3E3B18-39AE-49F9-BDDF-3EB12D17708F}" type="sib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C4A301-7724-4580-A3E8-57D9191E3F28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230 000,00 zł</a:t>
          </a:r>
          <a:endParaRPr lang="pl-PL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F2B39B-9274-4C85-BC6E-21CAC25F4025}" type="par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05AD37-75E6-4FF3-B66F-16233F1E480C}" type="sib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0F791C-527E-4E86-8347-3BFF141912E2}" type="pres">
      <dgm:prSet presAssocID="{5C122ED0-27EA-4C7A-BE97-A1DD0ACD46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B3D19B8-7532-4100-9737-2F23CBC1D67F}" type="pres">
      <dgm:prSet presAssocID="{8C6437C2-E020-4368-BECC-256C6ADAE03C}" presName="thickLine" presStyleLbl="alignNode1" presStyleIdx="0" presStyleCnt="3"/>
      <dgm:spPr/>
    </dgm:pt>
    <dgm:pt modelId="{0AF08B50-79AC-4D6F-A87B-5940A29E0D38}" type="pres">
      <dgm:prSet presAssocID="{8C6437C2-E020-4368-BECC-256C6ADAE03C}" presName="horz1" presStyleCnt="0"/>
      <dgm:spPr/>
    </dgm:pt>
    <dgm:pt modelId="{F1D7EA35-B2FF-4544-8850-447ECF41A7BA}" type="pres">
      <dgm:prSet presAssocID="{8C6437C2-E020-4368-BECC-256C6ADAE03C}" presName="tx1" presStyleLbl="revTx" presStyleIdx="0" presStyleCnt="3"/>
      <dgm:spPr/>
      <dgm:t>
        <a:bodyPr/>
        <a:lstStyle/>
        <a:p>
          <a:endParaRPr lang="pl-PL"/>
        </a:p>
      </dgm:t>
    </dgm:pt>
    <dgm:pt modelId="{AE1DB6D0-4DF0-46F9-BB86-413080A7CA57}" type="pres">
      <dgm:prSet presAssocID="{8C6437C2-E020-4368-BECC-256C6ADAE03C}" presName="vert1" presStyleCnt="0"/>
      <dgm:spPr/>
    </dgm:pt>
    <dgm:pt modelId="{A8B89804-8335-42A6-ADDB-8A59B7577A06}" type="pres">
      <dgm:prSet presAssocID="{07A6E5AE-ED35-4287-A5EF-DFED32C9A511}" presName="thickLine" presStyleLbl="alignNode1" presStyleIdx="1" presStyleCnt="3"/>
      <dgm:spPr/>
    </dgm:pt>
    <dgm:pt modelId="{7DF7EF1E-2C51-435C-BD83-B112BF165B2D}" type="pres">
      <dgm:prSet presAssocID="{07A6E5AE-ED35-4287-A5EF-DFED32C9A511}" presName="horz1" presStyleCnt="0"/>
      <dgm:spPr/>
    </dgm:pt>
    <dgm:pt modelId="{5C10CFB3-09C6-49FB-A091-2282683F476D}" type="pres">
      <dgm:prSet presAssocID="{07A6E5AE-ED35-4287-A5EF-DFED32C9A511}" presName="tx1" presStyleLbl="revTx" presStyleIdx="1" presStyleCnt="3"/>
      <dgm:spPr/>
      <dgm:t>
        <a:bodyPr/>
        <a:lstStyle/>
        <a:p>
          <a:endParaRPr lang="pl-PL"/>
        </a:p>
      </dgm:t>
    </dgm:pt>
    <dgm:pt modelId="{90FCF64D-0C4A-4F25-87AD-C56A9F316912}" type="pres">
      <dgm:prSet presAssocID="{07A6E5AE-ED35-4287-A5EF-DFED32C9A511}" presName="vert1" presStyleCnt="0"/>
      <dgm:spPr/>
    </dgm:pt>
    <dgm:pt modelId="{74AA6EDF-99A0-4E79-9A30-615061DAC146}" type="pres">
      <dgm:prSet presAssocID="{DAC4A301-7724-4580-A3E8-57D9191E3F28}" presName="thickLine" presStyleLbl="alignNode1" presStyleIdx="2" presStyleCnt="3"/>
      <dgm:spPr/>
    </dgm:pt>
    <dgm:pt modelId="{0900E463-823C-4449-9E57-422223D38EC8}" type="pres">
      <dgm:prSet presAssocID="{DAC4A301-7724-4580-A3E8-57D9191E3F28}" presName="horz1" presStyleCnt="0"/>
      <dgm:spPr/>
    </dgm:pt>
    <dgm:pt modelId="{9E2D65A1-6191-4719-8B6E-41ECC94530DC}" type="pres">
      <dgm:prSet presAssocID="{DAC4A301-7724-4580-A3E8-57D9191E3F28}" presName="tx1" presStyleLbl="revTx" presStyleIdx="2" presStyleCnt="3"/>
      <dgm:spPr/>
      <dgm:t>
        <a:bodyPr/>
        <a:lstStyle/>
        <a:p>
          <a:endParaRPr lang="pl-PL"/>
        </a:p>
      </dgm:t>
    </dgm:pt>
    <dgm:pt modelId="{591F0CB3-AACA-481A-BE4A-0C07C4037204}" type="pres">
      <dgm:prSet presAssocID="{DAC4A301-7724-4580-A3E8-57D9191E3F28}" presName="vert1" presStyleCnt="0"/>
      <dgm:spPr/>
    </dgm:pt>
  </dgm:ptLst>
  <dgm:cxnLst>
    <dgm:cxn modelId="{A4DA92EA-9B5E-40D8-8DDA-904674A41322}" srcId="{5C122ED0-27EA-4C7A-BE97-A1DD0ACD46A9}" destId="{DAC4A301-7724-4580-A3E8-57D9191E3F28}" srcOrd="2" destOrd="0" parTransId="{2BF2B39B-9274-4C85-BC6E-21CAC25F4025}" sibTransId="{D405AD37-75E6-4FF3-B66F-16233F1E480C}"/>
    <dgm:cxn modelId="{3969EACE-27AF-4EC4-AF79-E5CA4918B463}" srcId="{5C122ED0-27EA-4C7A-BE97-A1DD0ACD46A9}" destId="{8C6437C2-E020-4368-BECC-256C6ADAE03C}" srcOrd="0" destOrd="0" parTransId="{258B7F99-BBF7-44F1-92A1-F0A6FA368F9D}" sibTransId="{5B55A8D5-A8D1-4B75-B2F1-D096AB10B1A3}"/>
    <dgm:cxn modelId="{D5E8839A-0A49-4DB2-BE6F-B889ED619C81}" type="presOf" srcId="{8C6437C2-E020-4368-BECC-256C6ADAE03C}" destId="{F1D7EA35-B2FF-4544-8850-447ECF41A7BA}" srcOrd="0" destOrd="0" presId="urn:microsoft.com/office/officeart/2008/layout/LinedList"/>
    <dgm:cxn modelId="{D32AEBCC-D7B0-45C6-AAA6-1E565BCF9CC6}" type="presOf" srcId="{07A6E5AE-ED35-4287-A5EF-DFED32C9A511}" destId="{5C10CFB3-09C6-49FB-A091-2282683F476D}" srcOrd="0" destOrd="0" presId="urn:microsoft.com/office/officeart/2008/layout/LinedList"/>
    <dgm:cxn modelId="{CAED155F-4B2E-4F9A-8B6A-5EF02887DC00}" srcId="{5C122ED0-27EA-4C7A-BE97-A1DD0ACD46A9}" destId="{07A6E5AE-ED35-4287-A5EF-DFED32C9A511}" srcOrd="1" destOrd="0" parTransId="{2A8A4531-63C6-4406-BF71-79A22FDE9414}" sibTransId="{943E3B18-39AE-49F9-BDDF-3EB12D17708F}"/>
    <dgm:cxn modelId="{A44935C9-42C4-42C2-A0A7-E9E7230E5ED6}" type="presOf" srcId="{DAC4A301-7724-4580-A3E8-57D9191E3F28}" destId="{9E2D65A1-6191-4719-8B6E-41ECC94530DC}" srcOrd="0" destOrd="0" presId="urn:microsoft.com/office/officeart/2008/layout/LinedList"/>
    <dgm:cxn modelId="{1669CB4F-0853-4C07-952F-50026D7F5798}" type="presOf" srcId="{5C122ED0-27EA-4C7A-BE97-A1DD0ACD46A9}" destId="{230F791C-527E-4E86-8347-3BFF141912E2}" srcOrd="0" destOrd="0" presId="urn:microsoft.com/office/officeart/2008/layout/LinedList"/>
    <dgm:cxn modelId="{B9B55C7A-11E8-40F7-952E-2D83E4FF4012}" type="presParOf" srcId="{230F791C-527E-4E86-8347-3BFF141912E2}" destId="{DB3D19B8-7532-4100-9737-2F23CBC1D67F}" srcOrd="0" destOrd="0" presId="urn:microsoft.com/office/officeart/2008/layout/LinedList"/>
    <dgm:cxn modelId="{A8534A15-4978-4012-ADD2-1F75900ABF45}" type="presParOf" srcId="{230F791C-527E-4E86-8347-3BFF141912E2}" destId="{0AF08B50-79AC-4D6F-A87B-5940A29E0D38}" srcOrd="1" destOrd="0" presId="urn:microsoft.com/office/officeart/2008/layout/LinedList"/>
    <dgm:cxn modelId="{9950DAB5-BFB7-4111-AA6E-12D3706C203F}" type="presParOf" srcId="{0AF08B50-79AC-4D6F-A87B-5940A29E0D38}" destId="{F1D7EA35-B2FF-4544-8850-447ECF41A7BA}" srcOrd="0" destOrd="0" presId="urn:microsoft.com/office/officeart/2008/layout/LinedList"/>
    <dgm:cxn modelId="{2F3DD1ED-EF7A-4929-A54D-74E7B0C58499}" type="presParOf" srcId="{0AF08B50-79AC-4D6F-A87B-5940A29E0D38}" destId="{AE1DB6D0-4DF0-46F9-BB86-413080A7CA57}" srcOrd="1" destOrd="0" presId="urn:microsoft.com/office/officeart/2008/layout/LinedList"/>
    <dgm:cxn modelId="{856FCADA-CC2A-495D-9168-6E728EDA448F}" type="presParOf" srcId="{230F791C-527E-4E86-8347-3BFF141912E2}" destId="{A8B89804-8335-42A6-ADDB-8A59B7577A06}" srcOrd="2" destOrd="0" presId="urn:microsoft.com/office/officeart/2008/layout/LinedList"/>
    <dgm:cxn modelId="{4579E871-B1C8-47DC-B568-14FCEE406F39}" type="presParOf" srcId="{230F791C-527E-4E86-8347-3BFF141912E2}" destId="{7DF7EF1E-2C51-435C-BD83-B112BF165B2D}" srcOrd="3" destOrd="0" presId="urn:microsoft.com/office/officeart/2008/layout/LinedList"/>
    <dgm:cxn modelId="{35E3B362-FF83-4A9D-BF5F-3D433D49DFFB}" type="presParOf" srcId="{7DF7EF1E-2C51-435C-BD83-B112BF165B2D}" destId="{5C10CFB3-09C6-49FB-A091-2282683F476D}" srcOrd="0" destOrd="0" presId="urn:microsoft.com/office/officeart/2008/layout/LinedList"/>
    <dgm:cxn modelId="{6C25F0D1-0D7D-4C05-B018-951B6AEA54AA}" type="presParOf" srcId="{7DF7EF1E-2C51-435C-BD83-B112BF165B2D}" destId="{90FCF64D-0C4A-4F25-87AD-C56A9F316912}" srcOrd="1" destOrd="0" presId="urn:microsoft.com/office/officeart/2008/layout/LinedList"/>
    <dgm:cxn modelId="{5A7B3BA7-A131-46FE-A431-9DE7B1CE5400}" type="presParOf" srcId="{230F791C-527E-4E86-8347-3BFF141912E2}" destId="{74AA6EDF-99A0-4E79-9A30-615061DAC146}" srcOrd="4" destOrd="0" presId="urn:microsoft.com/office/officeart/2008/layout/LinedList"/>
    <dgm:cxn modelId="{1DA65675-5523-41D9-89EE-B09AFA6E065E}" type="presParOf" srcId="{230F791C-527E-4E86-8347-3BFF141912E2}" destId="{0900E463-823C-4449-9E57-422223D38EC8}" srcOrd="5" destOrd="0" presId="urn:microsoft.com/office/officeart/2008/layout/LinedList"/>
    <dgm:cxn modelId="{6F37F3D8-1349-4E55-BBBB-7011CEC4F528}" type="presParOf" srcId="{0900E463-823C-4449-9E57-422223D38EC8}" destId="{9E2D65A1-6191-4719-8B6E-41ECC94530DC}" srcOrd="0" destOrd="0" presId="urn:microsoft.com/office/officeart/2008/layout/LinedList"/>
    <dgm:cxn modelId="{53F7345D-5471-4647-B8DE-1DD5F26811B6}" type="presParOf" srcId="{0900E463-823C-4449-9E57-422223D38EC8}" destId="{591F0CB3-AACA-481A-BE4A-0C07C40372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122ED0-27EA-4C7A-BE97-A1DD0ACD46A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6437C2-E020-4368-BECC-256C6ADAE03C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Okres realizacji: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2020-2021</a:t>
          </a:r>
        </a:p>
      </dgm:t>
    </dgm:pt>
    <dgm:pt modelId="{258B7F99-BBF7-44F1-92A1-F0A6FA368F9D}" type="par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55A8D5-A8D1-4B75-B2F1-D096AB10B1A3}" type="sibTrans" cxnId="{3969EACE-27AF-4EC4-AF79-E5CA4918B463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A6E5AE-ED35-4287-A5EF-DFED32C9A511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Łączne nakłady finansowe: </a:t>
          </a:r>
        </a:p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265 000,00 zł</a:t>
          </a:r>
        </a:p>
      </dgm:t>
    </dgm:pt>
    <dgm:pt modelId="{2A8A4531-63C6-4406-BF71-79A22FDE9414}" type="par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3E3B18-39AE-49F9-BDDF-3EB12D17708F}" type="sibTrans" cxnId="{CAED155F-4B2E-4F9A-8B6A-5EF02887DC00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C4A301-7724-4580-A3E8-57D9191E3F28}">
      <dgm:prSet custT="1"/>
      <dgm:spPr/>
      <dgm:t>
        <a:bodyPr/>
        <a:lstStyle/>
        <a:p>
          <a:pPr algn="ctr"/>
          <a:r>
            <a: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 2021: </a:t>
          </a:r>
        </a:p>
        <a:p>
          <a:pPr algn="ctr"/>
          <a:r>
            <a: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259 096,00 zł</a:t>
          </a:r>
          <a:endParaRPr lang="pl-PL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F2B39B-9274-4C85-BC6E-21CAC25F4025}" type="par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05AD37-75E6-4FF3-B66F-16233F1E480C}" type="sibTrans" cxnId="{A4DA92EA-9B5E-40D8-8DDA-904674A41322}">
      <dgm:prSet/>
      <dgm:spPr/>
      <dgm:t>
        <a:bodyPr/>
        <a:lstStyle/>
        <a:p>
          <a:pPr algn="ctr"/>
          <a:endParaRPr lang="pl-PL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0F791C-527E-4E86-8347-3BFF141912E2}" type="pres">
      <dgm:prSet presAssocID="{5C122ED0-27EA-4C7A-BE97-A1DD0ACD46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B3D19B8-7532-4100-9737-2F23CBC1D67F}" type="pres">
      <dgm:prSet presAssocID="{8C6437C2-E020-4368-BECC-256C6ADAE03C}" presName="thickLine" presStyleLbl="alignNode1" presStyleIdx="0" presStyleCnt="3"/>
      <dgm:spPr/>
    </dgm:pt>
    <dgm:pt modelId="{0AF08B50-79AC-4D6F-A87B-5940A29E0D38}" type="pres">
      <dgm:prSet presAssocID="{8C6437C2-E020-4368-BECC-256C6ADAE03C}" presName="horz1" presStyleCnt="0"/>
      <dgm:spPr/>
    </dgm:pt>
    <dgm:pt modelId="{F1D7EA35-B2FF-4544-8850-447ECF41A7BA}" type="pres">
      <dgm:prSet presAssocID="{8C6437C2-E020-4368-BECC-256C6ADAE03C}" presName="tx1" presStyleLbl="revTx" presStyleIdx="0" presStyleCnt="3"/>
      <dgm:spPr/>
      <dgm:t>
        <a:bodyPr/>
        <a:lstStyle/>
        <a:p>
          <a:endParaRPr lang="pl-PL"/>
        </a:p>
      </dgm:t>
    </dgm:pt>
    <dgm:pt modelId="{AE1DB6D0-4DF0-46F9-BB86-413080A7CA57}" type="pres">
      <dgm:prSet presAssocID="{8C6437C2-E020-4368-BECC-256C6ADAE03C}" presName="vert1" presStyleCnt="0"/>
      <dgm:spPr/>
    </dgm:pt>
    <dgm:pt modelId="{A8B89804-8335-42A6-ADDB-8A59B7577A06}" type="pres">
      <dgm:prSet presAssocID="{07A6E5AE-ED35-4287-A5EF-DFED32C9A511}" presName="thickLine" presStyleLbl="alignNode1" presStyleIdx="1" presStyleCnt="3"/>
      <dgm:spPr/>
    </dgm:pt>
    <dgm:pt modelId="{7DF7EF1E-2C51-435C-BD83-B112BF165B2D}" type="pres">
      <dgm:prSet presAssocID="{07A6E5AE-ED35-4287-A5EF-DFED32C9A511}" presName="horz1" presStyleCnt="0"/>
      <dgm:spPr/>
    </dgm:pt>
    <dgm:pt modelId="{5C10CFB3-09C6-49FB-A091-2282683F476D}" type="pres">
      <dgm:prSet presAssocID="{07A6E5AE-ED35-4287-A5EF-DFED32C9A511}" presName="tx1" presStyleLbl="revTx" presStyleIdx="1" presStyleCnt="3"/>
      <dgm:spPr/>
      <dgm:t>
        <a:bodyPr/>
        <a:lstStyle/>
        <a:p>
          <a:endParaRPr lang="pl-PL"/>
        </a:p>
      </dgm:t>
    </dgm:pt>
    <dgm:pt modelId="{90FCF64D-0C4A-4F25-87AD-C56A9F316912}" type="pres">
      <dgm:prSet presAssocID="{07A6E5AE-ED35-4287-A5EF-DFED32C9A511}" presName="vert1" presStyleCnt="0"/>
      <dgm:spPr/>
    </dgm:pt>
    <dgm:pt modelId="{74AA6EDF-99A0-4E79-9A30-615061DAC146}" type="pres">
      <dgm:prSet presAssocID="{DAC4A301-7724-4580-A3E8-57D9191E3F28}" presName="thickLine" presStyleLbl="alignNode1" presStyleIdx="2" presStyleCnt="3"/>
      <dgm:spPr/>
    </dgm:pt>
    <dgm:pt modelId="{0900E463-823C-4449-9E57-422223D38EC8}" type="pres">
      <dgm:prSet presAssocID="{DAC4A301-7724-4580-A3E8-57D9191E3F28}" presName="horz1" presStyleCnt="0"/>
      <dgm:spPr/>
    </dgm:pt>
    <dgm:pt modelId="{9E2D65A1-6191-4719-8B6E-41ECC94530DC}" type="pres">
      <dgm:prSet presAssocID="{DAC4A301-7724-4580-A3E8-57D9191E3F28}" presName="tx1" presStyleLbl="revTx" presStyleIdx="2" presStyleCnt="3"/>
      <dgm:spPr/>
      <dgm:t>
        <a:bodyPr/>
        <a:lstStyle/>
        <a:p>
          <a:endParaRPr lang="pl-PL"/>
        </a:p>
      </dgm:t>
    </dgm:pt>
    <dgm:pt modelId="{591F0CB3-AACA-481A-BE4A-0C07C4037204}" type="pres">
      <dgm:prSet presAssocID="{DAC4A301-7724-4580-A3E8-57D9191E3F28}" presName="vert1" presStyleCnt="0"/>
      <dgm:spPr/>
    </dgm:pt>
  </dgm:ptLst>
  <dgm:cxnLst>
    <dgm:cxn modelId="{A4DA92EA-9B5E-40D8-8DDA-904674A41322}" srcId="{5C122ED0-27EA-4C7A-BE97-A1DD0ACD46A9}" destId="{DAC4A301-7724-4580-A3E8-57D9191E3F28}" srcOrd="2" destOrd="0" parTransId="{2BF2B39B-9274-4C85-BC6E-21CAC25F4025}" sibTransId="{D405AD37-75E6-4FF3-B66F-16233F1E480C}"/>
    <dgm:cxn modelId="{3969EACE-27AF-4EC4-AF79-E5CA4918B463}" srcId="{5C122ED0-27EA-4C7A-BE97-A1DD0ACD46A9}" destId="{8C6437C2-E020-4368-BECC-256C6ADAE03C}" srcOrd="0" destOrd="0" parTransId="{258B7F99-BBF7-44F1-92A1-F0A6FA368F9D}" sibTransId="{5B55A8D5-A8D1-4B75-B2F1-D096AB10B1A3}"/>
    <dgm:cxn modelId="{D5E8839A-0A49-4DB2-BE6F-B889ED619C81}" type="presOf" srcId="{8C6437C2-E020-4368-BECC-256C6ADAE03C}" destId="{F1D7EA35-B2FF-4544-8850-447ECF41A7BA}" srcOrd="0" destOrd="0" presId="urn:microsoft.com/office/officeart/2008/layout/LinedList"/>
    <dgm:cxn modelId="{D32AEBCC-D7B0-45C6-AAA6-1E565BCF9CC6}" type="presOf" srcId="{07A6E5AE-ED35-4287-A5EF-DFED32C9A511}" destId="{5C10CFB3-09C6-49FB-A091-2282683F476D}" srcOrd="0" destOrd="0" presId="urn:microsoft.com/office/officeart/2008/layout/LinedList"/>
    <dgm:cxn modelId="{CAED155F-4B2E-4F9A-8B6A-5EF02887DC00}" srcId="{5C122ED0-27EA-4C7A-BE97-A1DD0ACD46A9}" destId="{07A6E5AE-ED35-4287-A5EF-DFED32C9A511}" srcOrd="1" destOrd="0" parTransId="{2A8A4531-63C6-4406-BF71-79A22FDE9414}" sibTransId="{943E3B18-39AE-49F9-BDDF-3EB12D17708F}"/>
    <dgm:cxn modelId="{A44935C9-42C4-42C2-A0A7-E9E7230E5ED6}" type="presOf" srcId="{DAC4A301-7724-4580-A3E8-57D9191E3F28}" destId="{9E2D65A1-6191-4719-8B6E-41ECC94530DC}" srcOrd="0" destOrd="0" presId="urn:microsoft.com/office/officeart/2008/layout/LinedList"/>
    <dgm:cxn modelId="{1669CB4F-0853-4C07-952F-50026D7F5798}" type="presOf" srcId="{5C122ED0-27EA-4C7A-BE97-A1DD0ACD46A9}" destId="{230F791C-527E-4E86-8347-3BFF141912E2}" srcOrd="0" destOrd="0" presId="urn:microsoft.com/office/officeart/2008/layout/LinedList"/>
    <dgm:cxn modelId="{B9B55C7A-11E8-40F7-952E-2D83E4FF4012}" type="presParOf" srcId="{230F791C-527E-4E86-8347-3BFF141912E2}" destId="{DB3D19B8-7532-4100-9737-2F23CBC1D67F}" srcOrd="0" destOrd="0" presId="urn:microsoft.com/office/officeart/2008/layout/LinedList"/>
    <dgm:cxn modelId="{A8534A15-4978-4012-ADD2-1F75900ABF45}" type="presParOf" srcId="{230F791C-527E-4E86-8347-3BFF141912E2}" destId="{0AF08B50-79AC-4D6F-A87B-5940A29E0D38}" srcOrd="1" destOrd="0" presId="urn:microsoft.com/office/officeart/2008/layout/LinedList"/>
    <dgm:cxn modelId="{9950DAB5-BFB7-4111-AA6E-12D3706C203F}" type="presParOf" srcId="{0AF08B50-79AC-4D6F-A87B-5940A29E0D38}" destId="{F1D7EA35-B2FF-4544-8850-447ECF41A7BA}" srcOrd="0" destOrd="0" presId="urn:microsoft.com/office/officeart/2008/layout/LinedList"/>
    <dgm:cxn modelId="{2F3DD1ED-EF7A-4929-A54D-74E7B0C58499}" type="presParOf" srcId="{0AF08B50-79AC-4D6F-A87B-5940A29E0D38}" destId="{AE1DB6D0-4DF0-46F9-BB86-413080A7CA57}" srcOrd="1" destOrd="0" presId="urn:microsoft.com/office/officeart/2008/layout/LinedList"/>
    <dgm:cxn modelId="{856FCADA-CC2A-495D-9168-6E728EDA448F}" type="presParOf" srcId="{230F791C-527E-4E86-8347-3BFF141912E2}" destId="{A8B89804-8335-42A6-ADDB-8A59B7577A06}" srcOrd="2" destOrd="0" presId="urn:microsoft.com/office/officeart/2008/layout/LinedList"/>
    <dgm:cxn modelId="{4579E871-B1C8-47DC-B568-14FCEE406F39}" type="presParOf" srcId="{230F791C-527E-4E86-8347-3BFF141912E2}" destId="{7DF7EF1E-2C51-435C-BD83-B112BF165B2D}" srcOrd="3" destOrd="0" presId="urn:microsoft.com/office/officeart/2008/layout/LinedList"/>
    <dgm:cxn modelId="{35E3B362-FF83-4A9D-BF5F-3D433D49DFFB}" type="presParOf" srcId="{7DF7EF1E-2C51-435C-BD83-B112BF165B2D}" destId="{5C10CFB3-09C6-49FB-A091-2282683F476D}" srcOrd="0" destOrd="0" presId="urn:microsoft.com/office/officeart/2008/layout/LinedList"/>
    <dgm:cxn modelId="{6C25F0D1-0D7D-4C05-B018-951B6AEA54AA}" type="presParOf" srcId="{7DF7EF1E-2C51-435C-BD83-B112BF165B2D}" destId="{90FCF64D-0C4A-4F25-87AD-C56A9F316912}" srcOrd="1" destOrd="0" presId="urn:microsoft.com/office/officeart/2008/layout/LinedList"/>
    <dgm:cxn modelId="{5A7B3BA7-A131-46FE-A431-9DE7B1CE5400}" type="presParOf" srcId="{230F791C-527E-4E86-8347-3BFF141912E2}" destId="{74AA6EDF-99A0-4E79-9A30-615061DAC146}" srcOrd="4" destOrd="0" presId="urn:microsoft.com/office/officeart/2008/layout/LinedList"/>
    <dgm:cxn modelId="{1DA65675-5523-41D9-89EE-B09AFA6E065E}" type="presParOf" srcId="{230F791C-527E-4E86-8347-3BFF141912E2}" destId="{0900E463-823C-4449-9E57-422223D38EC8}" srcOrd="5" destOrd="0" presId="urn:microsoft.com/office/officeart/2008/layout/LinedList"/>
    <dgm:cxn modelId="{6F37F3D8-1349-4E55-BBBB-7011CEC4F528}" type="presParOf" srcId="{0900E463-823C-4449-9E57-422223D38EC8}" destId="{9E2D65A1-6191-4719-8B6E-41ECC94530DC}" srcOrd="0" destOrd="0" presId="urn:microsoft.com/office/officeart/2008/layout/LinedList"/>
    <dgm:cxn modelId="{53F7345D-5471-4647-B8DE-1DD5F26811B6}" type="presParOf" srcId="{0900E463-823C-4449-9E57-422223D38EC8}" destId="{591F0CB3-AACA-481A-BE4A-0C07C40372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30DC2-1066-4CDC-8118-C0051E07414E}">
      <dsp:nvSpPr>
        <dsp:cNvPr id="0" name=""/>
        <dsp:cNvSpPr/>
      </dsp:nvSpPr>
      <dsp:spPr>
        <a:xfrm>
          <a:off x="0" y="647784"/>
          <a:ext cx="2700784" cy="171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D3C0-E2B2-4B86-96E9-A803D49F3958}">
      <dsp:nvSpPr>
        <dsp:cNvPr id="0" name=""/>
        <dsp:cNvSpPr/>
      </dsp:nvSpPr>
      <dsp:spPr>
        <a:xfrm>
          <a:off x="300087" y="932867"/>
          <a:ext cx="2700784" cy="171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z usług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1 588 795,00 zł</a:t>
          </a:r>
        </a:p>
      </dsp:txBody>
      <dsp:txXfrm>
        <a:off x="300087" y="932867"/>
        <a:ext cx="2700784" cy="1714997"/>
      </dsp:txXfrm>
    </dsp:sp>
    <dsp:sp modelId="{61B568EC-CD09-4D88-A716-3366AC3B2380}">
      <dsp:nvSpPr>
        <dsp:cNvPr id="0" name=""/>
        <dsp:cNvSpPr/>
      </dsp:nvSpPr>
      <dsp:spPr>
        <a:xfrm>
          <a:off x="3300958" y="647784"/>
          <a:ext cx="2700784" cy="171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BED7-6A8F-4345-8CB4-C3DA68D77B9A}">
      <dsp:nvSpPr>
        <dsp:cNvPr id="0" name=""/>
        <dsp:cNvSpPr/>
      </dsp:nvSpPr>
      <dsp:spPr>
        <a:xfrm>
          <a:off x="3601045" y="932867"/>
          <a:ext cx="2700784" cy="171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 tytułu odsetek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253 100,00 zł</a:t>
          </a:r>
        </a:p>
      </dsp:txBody>
      <dsp:txXfrm>
        <a:off x="3601045" y="932867"/>
        <a:ext cx="2700784" cy="1714997"/>
      </dsp:txXfrm>
    </dsp:sp>
    <dsp:sp modelId="{A9B44444-BE24-480F-8503-7D5D1D1C23EF}">
      <dsp:nvSpPr>
        <dsp:cNvPr id="0" name=""/>
        <dsp:cNvSpPr/>
      </dsp:nvSpPr>
      <dsp:spPr>
        <a:xfrm>
          <a:off x="6601916" y="647784"/>
          <a:ext cx="2700784" cy="171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3E9BA-CD44-4D9F-A511-4B342F1A5DC7}">
      <dsp:nvSpPr>
        <dsp:cNvPr id="0" name=""/>
        <dsp:cNvSpPr/>
      </dsp:nvSpPr>
      <dsp:spPr>
        <a:xfrm>
          <a:off x="6902003" y="932867"/>
          <a:ext cx="2700784" cy="171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Wpływy z najmu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dzierżawy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5 003 503,00 zł</a:t>
          </a:r>
        </a:p>
      </dsp:txBody>
      <dsp:txXfrm>
        <a:off x="6902003" y="932867"/>
        <a:ext cx="2700784" cy="17149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39AA2-14FB-453C-AC6F-F705DF1EBBB5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A937-984E-40B0-A766-6237841667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657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5A937-984E-40B0-A766-6237841667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109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5A937-984E-40B0-A766-6237841667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994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5A937-984E-40B0-A766-6237841667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071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5A937-984E-40B0-A766-6237841667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89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78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42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08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102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008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164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12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120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462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290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4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4BA3-155A-453B-ABF0-34DF914C2397}" type="datetimeFigureOut">
              <a:rPr lang="pl-PL" smtClean="0"/>
              <a:pPr/>
              <a:t>2021-01-08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052752B-3CF3-42A7-B684-D64289CCD9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498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CDDA40-E4ED-4466-84EE-BDAE7C7687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72651" y="2980410"/>
            <a:ext cx="6807200" cy="2643187"/>
          </a:xfrm>
        </p:spPr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BUDŻETU MIASTA MŁAWA </a:t>
            </a:r>
            <a:br>
              <a:rPr lang="pl-PL" sz="6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6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2021 ROK</a:t>
            </a:r>
          </a:p>
        </p:txBody>
      </p:sp>
      <p:pic>
        <p:nvPicPr>
          <p:cNvPr id="6" name="Picture 2" descr="Znalezione obrazy dla zapytania herb mławy">
            <a:extLst>
              <a:ext uri="{FF2B5EF4-FFF2-40B4-BE49-F238E27FC236}">
                <a16:creationId xmlns:a16="http://schemas.microsoft.com/office/drawing/2014/main" xmlns="" id="{9DFB4691-9B69-4768-8089-0805F9DF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7935" y="236863"/>
            <a:ext cx="2496629" cy="274354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C2BE326-281F-47F2-A2CB-A63F9724762A}"/>
              </a:ext>
            </a:extLst>
          </p:cNvPr>
          <p:cNvSpPr txBox="1"/>
          <p:nvPr/>
        </p:nvSpPr>
        <p:spPr>
          <a:xfrm>
            <a:off x="4218151" y="5623597"/>
            <a:ext cx="351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Mława, 18.12.2020 r.</a:t>
            </a:r>
          </a:p>
        </p:txBody>
      </p:sp>
    </p:spTree>
    <p:extLst>
      <p:ext uri="{BB962C8B-B14F-4D97-AF65-F5344CB8AC3E}">
        <p14:creationId xmlns:p14="http://schemas.microsoft.com/office/powerpoint/2010/main" xmlns="" val="363440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8BFF6C-C2C2-42B6-A203-41A2857D6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4606" y="597232"/>
            <a:ext cx="9602788" cy="733222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POZOSTAŁE DOCHODY BIEŻĄCE</a:t>
            </a:r>
          </a:p>
        </p:txBody>
      </p:sp>
      <p:graphicFrame>
        <p:nvGraphicFramePr>
          <p:cNvPr id="13" name="Symbol zastępczy zawartości 8">
            <a:extLst>
              <a:ext uri="{FF2B5EF4-FFF2-40B4-BE49-F238E27FC236}">
                <a16:creationId xmlns:a16="http://schemas.microsoft.com/office/drawing/2014/main" xmlns="" id="{56EC8005-21D1-476C-9CE5-F515EC8B40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17699669"/>
              </p:ext>
            </p:extLst>
          </p:nvPr>
        </p:nvGraphicFramePr>
        <p:xfrm>
          <a:off x="1536569" y="2425954"/>
          <a:ext cx="9602788" cy="329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DE260A9-8638-4353-BD73-86982E577BC1}"/>
              </a:ext>
            </a:extLst>
          </p:cNvPr>
          <p:cNvSpPr txBox="1"/>
          <p:nvPr/>
        </p:nvSpPr>
        <p:spPr>
          <a:xfrm>
            <a:off x="4589430" y="1248709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1451E36B-0C7F-42C8-BD86-5288248ABF19}"/>
              </a:ext>
            </a:extLst>
          </p:cNvPr>
          <p:cNvSpPr/>
          <p:nvPr/>
        </p:nvSpPr>
        <p:spPr>
          <a:xfrm>
            <a:off x="5527581" y="1248709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7 138 198,00 zł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95AFD48D-E37D-4008-89C6-EE5001A13AFA}"/>
              </a:ext>
            </a:extLst>
          </p:cNvPr>
          <p:cNvSpPr txBox="1"/>
          <p:nvPr/>
        </p:nvSpPr>
        <p:spPr>
          <a:xfrm>
            <a:off x="5296195" y="2164344"/>
            <a:ext cx="159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m.in.: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EA956211-049F-49A9-8E41-096A87F6293C}"/>
              </a:ext>
            </a:extLst>
          </p:cNvPr>
          <p:cNvGrpSpPr/>
          <p:nvPr/>
        </p:nvGrpSpPr>
        <p:grpSpPr>
          <a:xfrm>
            <a:off x="0" y="6131791"/>
            <a:ext cx="410776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3EDA2C1D-A87E-4CC0-A024-F0B49E05AE9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xmlns="" id="{9DD7AA42-894F-428F-B004-3DF530A60550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160 199 384,00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4534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2BB4293B-254F-48C9-84D2-E1A5BDD5B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8617397"/>
              </p:ext>
            </p:extLst>
          </p:nvPr>
        </p:nvGraphicFramePr>
        <p:xfrm>
          <a:off x="584463" y="1466692"/>
          <a:ext cx="9699020" cy="463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7B5256-3013-4B8E-99E9-D031CA5E3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715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Dochody majątkowe</a:t>
            </a: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xmlns="" id="{85E9D097-E5CD-4B08-8368-B36F00684BA2}"/>
              </a:ext>
            </a:extLst>
          </p:cNvPr>
          <p:cNvSpPr/>
          <p:nvPr/>
        </p:nvSpPr>
        <p:spPr>
          <a:xfrm>
            <a:off x="7428322" y="2102437"/>
            <a:ext cx="320511" cy="233195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2C62AFCF-1660-48FE-91F0-B6EB9F788C14}"/>
              </a:ext>
            </a:extLst>
          </p:cNvPr>
          <p:cNvSpPr/>
          <p:nvPr/>
        </p:nvSpPr>
        <p:spPr>
          <a:xfrm>
            <a:off x="8049808" y="2606697"/>
            <a:ext cx="29012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Wpływy z tytułu dotacji oraz środków przeznaczonych </a:t>
            </a:r>
          </a:p>
          <a:p>
            <a:pPr algn="ctr"/>
            <a:r>
              <a:rPr lang="pl-PL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inwestycje</a:t>
            </a:r>
          </a:p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5 446 908,00 zł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4A504A1-CAF7-43BF-BE02-70E452D83E05}"/>
              </a:ext>
            </a:extLst>
          </p:cNvPr>
          <p:cNvSpPr txBox="1"/>
          <p:nvPr/>
        </p:nvSpPr>
        <p:spPr>
          <a:xfrm>
            <a:off x="4306982" y="959557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3BA6ADD5-D810-4FC2-8336-D8735E7CE3B9}"/>
              </a:ext>
            </a:extLst>
          </p:cNvPr>
          <p:cNvSpPr/>
          <p:nvPr/>
        </p:nvSpPr>
        <p:spPr>
          <a:xfrm>
            <a:off x="5289116" y="959558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6 715 679,00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031AE830-B74E-48ED-B28B-D1FEE4744B34}"/>
              </a:ext>
            </a:extLst>
          </p:cNvPr>
          <p:cNvGrpSpPr/>
          <p:nvPr/>
        </p:nvGrpSpPr>
        <p:grpSpPr>
          <a:xfrm>
            <a:off x="0" y="6131791"/>
            <a:ext cx="4135902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01D9877E-43A2-42CD-9335-079296EB9F2D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xmlns="" id="{262BD54A-C9D4-4A10-9941-F543F4BF592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F09CD98-08C5-4840-AEB1-75DF07634550}"/>
              </a:ext>
            </a:extLst>
          </p:cNvPr>
          <p:cNvSpPr/>
          <p:nvPr/>
        </p:nvSpPr>
        <p:spPr>
          <a:xfrm>
            <a:off x="7978839" y="2733774"/>
            <a:ext cx="141937" cy="1414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DBFFA346-0F49-4984-8526-8AB8569F92E5}"/>
              </a:ext>
            </a:extLst>
          </p:cNvPr>
          <p:cNvCxnSpPr>
            <a:cxnSpLocks/>
          </p:cNvCxnSpPr>
          <p:nvPr/>
        </p:nvCxnSpPr>
        <p:spPr>
          <a:xfrm>
            <a:off x="6187260" y="4492055"/>
            <a:ext cx="195179" cy="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xmlns="" id="{5C3AEBD5-27CB-4B6B-A688-2D49C58B7780}"/>
              </a:ext>
            </a:extLst>
          </p:cNvPr>
          <p:cNvCxnSpPr/>
          <p:nvPr/>
        </p:nvCxnSpPr>
        <p:spPr>
          <a:xfrm flipV="1">
            <a:off x="6181725" y="4329113"/>
            <a:ext cx="0" cy="166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85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7FF7A2-C70E-442B-8126-D7C57D455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24512"/>
            <a:ext cx="1219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RAZEM PLANOWANE DOCHODY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24016A7-EA0B-4999-969B-564BBF388296}"/>
              </a:ext>
            </a:extLst>
          </p:cNvPr>
          <p:cNvSpPr/>
          <p:nvPr/>
        </p:nvSpPr>
        <p:spPr>
          <a:xfrm>
            <a:off x="8215313" y="33457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2AAC0B0-7470-46C7-A486-944364FD92BA}"/>
              </a:ext>
            </a:extLst>
          </p:cNvPr>
          <p:cNvSpPr/>
          <p:nvPr/>
        </p:nvSpPr>
        <p:spPr>
          <a:xfrm>
            <a:off x="8593138" y="485187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xmlns="" id="{338E0F89-C5B2-4A7D-A036-35B6B745D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432118"/>
              </p:ext>
            </p:extLst>
          </p:nvPr>
        </p:nvGraphicFramePr>
        <p:xfrm>
          <a:off x="1044222" y="1933738"/>
          <a:ext cx="10103556" cy="299052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445032">
                  <a:extLst>
                    <a:ext uri="{9D8B030D-6E8A-4147-A177-3AD203B41FA5}">
                      <a16:colId xmlns:a16="http://schemas.microsoft.com/office/drawing/2014/main" xmlns="" val="2211477353"/>
                    </a:ext>
                  </a:extLst>
                </a:gridCol>
                <a:gridCol w="3290672">
                  <a:extLst>
                    <a:ext uri="{9D8B030D-6E8A-4147-A177-3AD203B41FA5}">
                      <a16:colId xmlns:a16="http://schemas.microsoft.com/office/drawing/2014/main" xmlns="" val="3840246438"/>
                    </a:ext>
                  </a:extLst>
                </a:gridCol>
                <a:gridCol w="3367852">
                  <a:extLst>
                    <a:ext uri="{9D8B030D-6E8A-4147-A177-3AD203B41FA5}">
                      <a16:colId xmlns:a16="http://schemas.microsoft.com/office/drawing/2014/main" xmlns="" val="3730355796"/>
                    </a:ext>
                  </a:extLst>
                </a:gridCol>
              </a:tblGrid>
              <a:tr h="1119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Dochody ogółem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166 915 063,00 zł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5131"/>
                  </a:ext>
                </a:extLst>
              </a:tr>
              <a:tr h="902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Dochody bieżące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160 199 384,00 zł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685243"/>
                  </a:ext>
                </a:extLst>
              </a:tr>
              <a:tr h="968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Dochody majątkowe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6 715 679,00 zł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92660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512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AA663163-5C10-4B77-B250-201B1556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B3C7F5-FB98-441C-BF2B-2BB979B2B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4180" y="1946855"/>
            <a:ext cx="5279010" cy="2964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PLANOWANE </a:t>
            </a:r>
            <a:b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WYDATKI </a:t>
            </a:r>
            <a:b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MIASTA MŁAWA </a:t>
            </a:r>
            <a:b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 ROK 2021</a:t>
            </a:r>
          </a:p>
        </p:txBody>
      </p:sp>
    </p:spTree>
    <p:extLst>
      <p:ext uri="{BB962C8B-B14F-4D97-AF65-F5344CB8AC3E}">
        <p14:creationId xmlns:p14="http://schemas.microsoft.com/office/powerpoint/2010/main" xmlns="" val="164078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4F6E42-4ECA-499B-8D1A-914F7A4743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995"/>
            <a:ext cx="12192000" cy="7969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WYNAGRODZENIA I POCHODNE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5CC99AA-56F3-4A9B-A0E9-00C8D0BC6172}"/>
              </a:ext>
            </a:extLst>
          </p:cNvPr>
          <p:cNvSpPr txBox="1"/>
          <p:nvPr/>
        </p:nvSpPr>
        <p:spPr>
          <a:xfrm>
            <a:off x="4176888" y="817742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F848C89-9300-4059-9563-2C1FD965A0C2}"/>
              </a:ext>
            </a:extLst>
          </p:cNvPr>
          <p:cNvSpPr/>
          <p:nvPr/>
        </p:nvSpPr>
        <p:spPr>
          <a:xfrm>
            <a:off x="5554850" y="848484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58 186 562,00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26BB6CF6-F22F-4A0C-8026-9001C76D513C}"/>
              </a:ext>
            </a:extLst>
          </p:cNvPr>
          <p:cNvCxnSpPr>
            <a:cxnSpLocks/>
          </p:cNvCxnSpPr>
          <p:nvPr/>
        </p:nvCxnSpPr>
        <p:spPr>
          <a:xfrm flipV="1">
            <a:off x="8066495" y="3110845"/>
            <a:ext cx="229093" cy="138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35231407-74FB-4860-BDEC-5DD153E0DDED}"/>
              </a:ext>
            </a:extLst>
          </p:cNvPr>
          <p:cNvCxnSpPr>
            <a:cxnSpLocks/>
          </p:cNvCxnSpPr>
          <p:nvPr/>
        </p:nvCxnSpPr>
        <p:spPr>
          <a:xfrm flipV="1">
            <a:off x="9021820" y="3007151"/>
            <a:ext cx="197556" cy="103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454AF3FD-4A03-4FFB-A842-10E4C289DBF0}"/>
              </a:ext>
            </a:extLst>
          </p:cNvPr>
          <p:cNvCxnSpPr>
            <a:cxnSpLocks/>
          </p:cNvCxnSpPr>
          <p:nvPr/>
        </p:nvCxnSpPr>
        <p:spPr>
          <a:xfrm flipV="1">
            <a:off x="9896571" y="2758345"/>
            <a:ext cx="197556" cy="163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2E3607E3-8A7B-4A81-BFDE-57378D766FA8}"/>
              </a:ext>
            </a:extLst>
          </p:cNvPr>
          <p:cNvCxnSpPr>
            <a:cxnSpLocks/>
          </p:cNvCxnSpPr>
          <p:nvPr/>
        </p:nvCxnSpPr>
        <p:spPr>
          <a:xfrm flipV="1">
            <a:off x="10758021" y="2564720"/>
            <a:ext cx="290193" cy="157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xmlns="" id="{767AE2FF-CA34-4A5B-9A8A-86602B1FF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921791"/>
              </p:ext>
            </p:extLst>
          </p:nvPr>
        </p:nvGraphicFramePr>
        <p:xfrm>
          <a:off x="-15767" y="1877889"/>
          <a:ext cx="5895635" cy="417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7ADAC877-B71A-409A-8667-E665393B6847}"/>
              </a:ext>
            </a:extLst>
          </p:cNvPr>
          <p:cNvGrpSpPr/>
          <p:nvPr/>
        </p:nvGrpSpPr>
        <p:grpSpPr>
          <a:xfrm>
            <a:off x="0" y="6131791"/>
            <a:ext cx="417688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484EAFA3-5F83-46CD-B49C-DCEB1EA4AB5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114D2A90-BC57-4EB5-BFC5-6231A4834068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454EC198-C4D7-42A7-8515-D2FEE859D239}"/>
              </a:ext>
            </a:extLst>
          </p:cNvPr>
          <p:cNvGrpSpPr/>
          <p:nvPr/>
        </p:nvGrpSpPr>
        <p:grpSpPr>
          <a:xfrm>
            <a:off x="4683517" y="6131791"/>
            <a:ext cx="3884533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xmlns="" id="{1CE628D2-353C-41BC-88AD-0259D829CBB1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D81F7362-EC30-42D1-9E79-ED765E74441A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58 186 562,00 zł</a:t>
              </a:r>
            </a:p>
          </p:txBody>
        </p:sp>
      </p:grp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144E7C36-A211-4C87-86AB-DC9B3870B38D}"/>
              </a:ext>
            </a:extLst>
          </p:cNvPr>
          <p:cNvCxnSpPr>
            <a:cxnSpLocks/>
          </p:cNvCxnSpPr>
          <p:nvPr/>
        </p:nvCxnSpPr>
        <p:spPr>
          <a:xfrm>
            <a:off x="7304495" y="4800600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xmlns="" id="{F02F7CB5-582B-4A66-ACC2-BC8A08655FB3}"/>
              </a:ext>
            </a:extLst>
          </p:cNvPr>
          <p:cNvCxnSpPr>
            <a:cxnSpLocks/>
          </p:cNvCxnSpPr>
          <p:nvPr/>
        </p:nvCxnSpPr>
        <p:spPr>
          <a:xfrm>
            <a:off x="7304494" y="4286250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xmlns="" id="{29820ADD-5E5C-4A21-B537-107085516422}"/>
              </a:ext>
            </a:extLst>
          </p:cNvPr>
          <p:cNvCxnSpPr>
            <a:cxnSpLocks/>
          </p:cNvCxnSpPr>
          <p:nvPr/>
        </p:nvCxnSpPr>
        <p:spPr>
          <a:xfrm>
            <a:off x="7304493" y="3819525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xmlns="" id="{E2D3F83C-A255-4304-AA82-90ADD46E3666}"/>
              </a:ext>
            </a:extLst>
          </p:cNvPr>
          <p:cNvCxnSpPr>
            <a:cxnSpLocks/>
          </p:cNvCxnSpPr>
          <p:nvPr/>
        </p:nvCxnSpPr>
        <p:spPr>
          <a:xfrm>
            <a:off x="7304492" y="3352800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xmlns="" id="{D28635D8-FA00-4286-B27F-344E78BDF5A5}"/>
              </a:ext>
            </a:extLst>
          </p:cNvPr>
          <p:cNvCxnSpPr>
            <a:cxnSpLocks/>
          </p:cNvCxnSpPr>
          <p:nvPr/>
        </p:nvCxnSpPr>
        <p:spPr>
          <a:xfrm>
            <a:off x="7218770" y="2840256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xmlns="" id="{1D93AFFD-2B34-40E5-AF3D-2D9CD79A766E}"/>
              </a:ext>
            </a:extLst>
          </p:cNvPr>
          <p:cNvCxnSpPr>
            <a:cxnSpLocks/>
          </p:cNvCxnSpPr>
          <p:nvPr/>
        </p:nvCxnSpPr>
        <p:spPr>
          <a:xfrm>
            <a:off x="7218769" y="2324100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xmlns="" id="{9172321F-026A-41C8-83DC-4F808565E239}"/>
              </a:ext>
            </a:extLst>
          </p:cNvPr>
          <p:cNvCxnSpPr>
            <a:cxnSpLocks/>
          </p:cNvCxnSpPr>
          <p:nvPr/>
        </p:nvCxnSpPr>
        <p:spPr>
          <a:xfrm>
            <a:off x="7218768" y="1823084"/>
            <a:ext cx="4392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xmlns="" id="{BD4AFC26-7FC3-43E5-B5A9-9ED544914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4240994"/>
              </p:ext>
            </p:extLst>
          </p:nvPr>
        </p:nvGraphicFramePr>
        <p:xfrm>
          <a:off x="5554850" y="1640826"/>
          <a:ext cx="6381947" cy="417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6508FE70-183C-4E62-9F62-1C8863F0F5B5}"/>
              </a:ext>
            </a:extLst>
          </p:cNvPr>
          <p:cNvSpPr txBox="1"/>
          <p:nvPr/>
        </p:nvSpPr>
        <p:spPr>
          <a:xfrm>
            <a:off x="4036624" y="5993664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xmlns="" id="{8613E14A-AB8C-4C7E-AFBF-84443B8404A2}"/>
              </a:ext>
            </a:extLst>
          </p:cNvPr>
          <p:cNvSpPr txBox="1"/>
          <p:nvPr/>
        </p:nvSpPr>
        <p:spPr>
          <a:xfrm>
            <a:off x="8447306" y="5983796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9E7C2870-C47D-4193-AE37-B9BC4AFE5020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xmlns="" id="{E5C4CF6B-4953-47C1-9F46-193A3C2D1D5B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849EB0FE-C1F6-4CA1-86F0-B112CE44D2C3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108 728 501,00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0398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90C6DE-B657-4C66-9D7A-6861F9037E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12192000" cy="71755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OŚWIATA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AAD1602-16E9-4D75-B2B6-02679C39FAEB}"/>
              </a:ext>
            </a:extLst>
          </p:cNvPr>
          <p:cNvSpPr txBox="1"/>
          <p:nvPr/>
        </p:nvSpPr>
        <p:spPr>
          <a:xfrm>
            <a:off x="0" y="11271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Wydatki na oświatę to 48 222 341,00 zł. Jest to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26%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wszystkich wydatków bieżących miasta.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5BC1B6CB-1619-4D02-84AD-6F13F74DC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5456229"/>
              </p:ext>
            </p:extLst>
          </p:nvPr>
        </p:nvGraphicFramePr>
        <p:xfrm>
          <a:off x="925663" y="1780961"/>
          <a:ext cx="10340674" cy="430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299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446AF4-F300-4B9B-99D2-AC16A41173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953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DOTACJE NA ZADANIA BIEŻĄCE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674DC70-642B-4114-8AF6-4F8861CEBD7C}"/>
              </a:ext>
            </a:extLst>
          </p:cNvPr>
          <p:cNvSpPr txBox="1"/>
          <p:nvPr/>
        </p:nvSpPr>
        <p:spPr>
          <a:xfrm>
            <a:off x="4367745" y="1095023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ED59605-A15C-4A6F-B414-58B11D7EC347}"/>
              </a:ext>
            </a:extLst>
          </p:cNvPr>
          <p:cNvSpPr/>
          <p:nvPr/>
        </p:nvSpPr>
        <p:spPr>
          <a:xfrm>
            <a:off x="5637746" y="1095023"/>
            <a:ext cx="284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11 116 680,00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8BA6B5C7-2048-455B-937F-1B955DAA3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7992034"/>
              </p:ext>
            </p:extLst>
          </p:nvPr>
        </p:nvGraphicFramePr>
        <p:xfrm>
          <a:off x="985157" y="1730603"/>
          <a:ext cx="10287894" cy="431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769E8077-BAD2-4728-AE23-697BA71E8C89}"/>
              </a:ext>
            </a:extLst>
          </p:cNvPr>
          <p:cNvGrpSpPr/>
          <p:nvPr/>
        </p:nvGrpSpPr>
        <p:grpSpPr>
          <a:xfrm>
            <a:off x="4685532" y="6131791"/>
            <a:ext cx="3900024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1233FFC2-1E8A-4325-B16D-25316E21DF9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3C84714F-6EB7-4D36-8752-D628712EC878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69 303 242,00 zł</a:t>
              </a:r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765F77E2-185F-486E-9D82-F71AC9B5B2D7}"/>
              </a:ext>
            </a:extLst>
          </p:cNvPr>
          <p:cNvSpPr txBox="1"/>
          <p:nvPr/>
        </p:nvSpPr>
        <p:spPr>
          <a:xfrm>
            <a:off x="4036624" y="5993664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8CE0FEE5-A4F2-49E8-ACD8-1C79BED01969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51EEA536-3955-4342-AFE7-3ECB841E3D04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FCF80C18-8098-43D6-9FC4-25752773A955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97 611 821,00 zł</a:t>
              </a:r>
            </a:p>
          </p:txBody>
        </p: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F6C16951-DB5F-4C65-9B41-6C174568CBE0}"/>
              </a:ext>
            </a:extLst>
          </p:cNvPr>
          <p:cNvSpPr txBox="1"/>
          <p:nvPr/>
        </p:nvSpPr>
        <p:spPr>
          <a:xfrm>
            <a:off x="8447306" y="5983796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xmlns="" id="{3858327D-BB7A-41DF-8452-57727816AE7E}"/>
              </a:ext>
            </a:extLst>
          </p:cNvPr>
          <p:cNvGrpSpPr/>
          <p:nvPr/>
        </p:nvGrpSpPr>
        <p:grpSpPr>
          <a:xfrm>
            <a:off x="0" y="6131791"/>
            <a:ext cx="417688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xmlns="" id="{C5B066C1-D42A-4BB0-AF8D-199A7DE3B454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xmlns="" id="{A7F4F5A3-9160-4500-AF1E-85EB03CA587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0549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F22258-CC5E-421B-866A-F1E1AC329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953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ŚWIADCZENIA NA RZECZ OSÓB FIZYCZNYCH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713680A-1677-4667-B4EF-4261901FA940}"/>
              </a:ext>
            </a:extLst>
          </p:cNvPr>
          <p:cNvSpPr txBox="1"/>
          <p:nvPr/>
        </p:nvSpPr>
        <p:spPr>
          <a:xfrm>
            <a:off x="4113565" y="982133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A2556C5-ADD3-41CD-A2C6-9E2F8C98F8A2}"/>
              </a:ext>
            </a:extLst>
          </p:cNvPr>
          <p:cNvSpPr/>
          <p:nvPr/>
        </p:nvSpPr>
        <p:spPr>
          <a:xfrm>
            <a:off x="5332765" y="982133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49 369 917,00 zł</a:t>
            </a:r>
            <a:r>
              <a:rPr lang="pl-PL" sz="2800" dirty="0"/>
              <a:t> 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14CBBECF-C69B-4424-B0A7-015909A7F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8604622"/>
              </p:ext>
            </p:extLst>
          </p:nvPr>
        </p:nvGraphicFramePr>
        <p:xfrm>
          <a:off x="1262743" y="1677457"/>
          <a:ext cx="9797143" cy="419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3B30EB26-198F-4FA8-896F-7811C0C16A19}"/>
              </a:ext>
            </a:extLst>
          </p:cNvPr>
          <p:cNvGrpSpPr/>
          <p:nvPr/>
        </p:nvGrpSpPr>
        <p:grpSpPr>
          <a:xfrm>
            <a:off x="4552449" y="6131791"/>
            <a:ext cx="4113565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F8FBB1C7-3FFB-44AA-A4EA-2BF7D203D9D7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38101CA4-799B-4A01-9EE7-C653DAD6A9B2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118 673 159,00 zł</a:t>
              </a:r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E33CFAB-8466-459D-A507-92CA3DD646BD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4FBF2D0-DEFE-4757-A12D-EF84C0DD610E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E4342017-39E4-442D-90FC-C2252E66FC75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88C929BF-C03B-4487-BFDC-5C9AD34A761D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D9F13471-0841-4546-A306-603A7203F276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48 241 904,00 zł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E916EE77-9D9F-4C10-823D-8FC6DCA5EB00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5A60D936-5E13-4D39-9A38-3BDC947F7CF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xmlns="" id="{8AAF3BFD-E92B-472E-8796-4108D188A431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4879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95580F-C7D7-4500-9952-6717252DFC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6040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ZAKUP ENERGII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C1CA9D3-BCCC-4705-8439-5384F4D35A97}"/>
              </a:ext>
            </a:extLst>
          </p:cNvPr>
          <p:cNvSpPr txBox="1"/>
          <p:nvPr/>
        </p:nvSpPr>
        <p:spPr>
          <a:xfrm>
            <a:off x="4303887" y="936978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11B06445-056C-4D71-9260-FFF40A85B389}"/>
              </a:ext>
            </a:extLst>
          </p:cNvPr>
          <p:cNvSpPr/>
          <p:nvPr/>
        </p:nvSpPr>
        <p:spPr>
          <a:xfrm>
            <a:off x="5384800" y="936978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4 141 678,00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1764F046-1EFD-48A4-9799-F8C141861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8831049"/>
              </p:ext>
            </p:extLst>
          </p:nvPr>
        </p:nvGraphicFramePr>
        <p:xfrm>
          <a:off x="1567543" y="1597968"/>
          <a:ext cx="9535886" cy="432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FB273F74-D93C-4157-BCE7-7033B8EEAA26}"/>
              </a:ext>
            </a:extLst>
          </p:cNvPr>
          <p:cNvGrpSpPr/>
          <p:nvPr/>
        </p:nvGrpSpPr>
        <p:grpSpPr>
          <a:xfrm>
            <a:off x="4557097" y="6131791"/>
            <a:ext cx="4115621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4A23CC9C-35FB-4AD8-B13A-C8A6D34E905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27A8F862-8246-4FDC-9EBC-B5A33D7C2F46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122 814 837,00 zł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6CFAA312-AD0B-4F23-A4A8-87836BF6C178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2395F8EA-6FDB-464E-BD5B-0818CDEE9D22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C3269699-78DE-4B8C-B978-608C641DC03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44 100 226,00 zł</a:t>
              </a: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F01C258-6B39-4072-AF69-CB070134C5A9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BB7FF259-C208-4F43-AC0A-961032505636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188C9B6A-081B-4610-850D-CE8DE039F9B5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46679EB7-CD7C-4BF1-92D6-3D37ACAEE81C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ACADC2CB-3ED9-475E-B655-9F483838CB17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6693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B756F3-07C2-461D-9E11-8EA92C7EC0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6655"/>
            <a:ext cx="12192000" cy="69287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ZAKUP USŁUG POZOSTAŁYCH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4F57432-9562-4933-B538-137A1A5B73EA}"/>
              </a:ext>
            </a:extLst>
          </p:cNvPr>
          <p:cNvSpPr txBox="1"/>
          <p:nvPr/>
        </p:nvSpPr>
        <p:spPr>
          <a:xfrm>
            <a:off x="4149739" y="1059539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23A06937-9EFC-48C5-9697-AA538C8885FC}"/>
              </a:ext>
            </a:extLst>
          </p:cNvPr>
          <p:cNvSpPr/>
          <p:nvPr/>
        </p:nvSpPr>
        <p:spPr>
          <a:xfrm>
            <a:off x="5132292" y="1059539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20 666 533,00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xmlns="" id="{8109996F-1592-4719-9EA8-C187A62D7FDC}"/>
              </a:ext>
            </a:extLst>
          </p:cNvPr>
          <p:cNvGrpSpPr/>
          <p:nvPr/>
        </p:nvGrpSpPr>
        <p:grpSpPr>
          <a:xfrm>
            <a:off x="1009458" y="2458587"/>
            <a:ext cx="3211474" cy="1514621"/>
            <a:chOff x="1009458" y="2102138"/>
            <a:chExt cx="3211474" cy="1514621"/>
          </a:xfrm>
        </p:grpSpPr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xmlns="" id="{F1F324B7-42E9-4959-8093-90601ADF4C74}"/>
                </a:ext>
              </a:extLst>
            </p:cNvPr>
            <p:cNvSpPr/>
            <p:nvPr/>
          </p:nvSpPr>
          <p:spPr>
            <a:xfrm>
              <a:off x="1009458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4AEA87FC-8AB9-4785-8F72-965F0B771525}"/>
                </a:ext>
              </a:extLst>
            </p:cNvPr>
            <p:cNvGrpSpPr/>
            <p:nvPr/>
          </p:nvGrpSpPr>
          <p:grpSpPr>
            <a:xfrm>
              <a:off x="1214774" y="2273643"/>
              <a:ext cx="3006158" cy="1343116"/>
              <a:chOff x="6038453" y="1125125"/>
              <a:chExt cx="2089546" cy="1326862"/>
            </a:xfrm>
          </p:grpSpPr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xmlns="" id="{A74BED81-A595-4568-A8CC-0A7C3ED6DF1A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Prostokąt: zaokrąglone rogi 4">
                <a:extLst>
                  <a:ext uri="{FF2B5EF4-FFF2-40B4-BE49-F238E27FC236}">
                    <a16:creationId xmlns:a16="http://schemas.microsoft.com/office/drawing/2014/main" xmlns="" id="{0A28C945-067B-486B-B34C-DAC9D987C548}"/>
                  </a:ext>
                </a:extLst>
              </p:cNvPr>
              <p:cNvSpPr txBox="1"/>
              <p:nvPr/>
            </p:nvSpPr>
            <p:spPr>
              <a:xfrm>
                <a:off x="6077315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Mławska Komunikacja Miejska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1 800 000,00 zł</a:t>
                </a:r>
              </a:p>
            </p:txBody>
          </p:sp>
        </p:grp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F7366FB5-26C3-4D9A-B579-39B3CBB6AEAE}"/>
              </a:ext>
            </a:extLst>
          </p:cNvPr>
          <p:cNvGrpSpPr/>
          <p:nvPr/>
        </p:nvGrpSpPr>
        <p:grpSpPr>
          <a:xfrm>
            <a:off x="4435660" y="2453267"/>
            <a:ext cx="3146458" cy="1537705"/>
            <a:chOff x="4435660" y="2102138"/>
            <a:chExt cx="3146458" cy="1537705"/>
          </a:xfrm>
        </p:grpSpPr>
        <p:sp>
          <p:nvSpPr>
            <p:cNvPr id="43" name="Prostokąt: zaokrąglone rogi 42">
              <a:extLst>
                <a:ext uri="{FF2B5EF4-FFF2-40B4-BE49-F238E27FC236}">
                  <a16:creationId xmlns:a16="http://schemas.microsoft.com/office/drawing/2014/main" xmlns="" id="{FF8F331F-95B9-4FAC-8005-19E41D9242B7}"/>
                </a:ext>
              </a:extLst>
            </p:cNvPr>
            <p:cNvSpPr/>
            <p:nvPr/>
          </p:nvSpPr>
          <p:spPr>
            <a:xfrm>
              <a:off x="4435660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xmlns="" id="{FE45D0F2-2B5B-4313-978E-93F2CB102F1C}"/>
                </a:ext>
              </a:extLst>
            </p:cNvPr>
            <p:cNvGrpSpPr/>
            <p:nvPr/>
          </p:nvGrpSpPr>
          <p:grpSpPr>
            <a:xfrm>
              <a:off x="4585066" y="2273643"/>
              <a:ext cx="2997052" cy="1366200"/>
              <a:chOff x="6038453" y="1125125"/>
              <a:chExt cx="2089546" cy="1326862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xmlns="" id="{E0DA5886-176F-4A80-A535-3CECFFFB173B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Prostokąt: zaokrąglone rogi 4">
                <a:extLst>
                  <a:ext uri="{FF2B5EF4-FFF2-40B4-BE49-F238E27FC236}">
                    <a16:creationId xmlns:a16="http://schemas.microsoft.com/office/drawing/2014/main" xmlns="" id="{9917C3F9-79C5-4695-A6A4-67CA458007EC}"/>
                  </a:ext>
                </a:extLst>
              </p:cNvPr>
              <p:cNvSpPr txBox="1"/>
              <p:nvPr/>
            </p:nvSpPr>
            <p:spPr>
              <a:xfrm>
                <a:off x="6077315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Utrzymanie dróg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1 130 000,00 zł</a:t>
                </a:r>
              </a:p>
            </p:txBody>
          </p:sp>
        </p:grp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xmlns="" id="{54F0363E-2039-45A3-BC07-84C78621483E}"/>
              </a:ext>
            </a:extLst>
          </p:cNvPr>
          <p:cNvGrpSpPr/>
          <p:nvPr/>
        </p:nvGrpSpPr>
        <p:grpSpPr>
          <a:xfrm>
            <a:off x="7854163" y="2453267"/>
            <a:ext cx="3158893" cy="1497691"/>
            <a:chOff x="7861862" y="2102138"/>
            <a:chExt cx="3158893" cy="1497691"/>
          </a:xfrm>
        </p:grpSpPr>
        <p:sp>
          <p:nvSpPr>
            <p:cNvPr id="44" name="Prostokąt: zaokrąglone rogi 43">
              <a:extLst>
                <a:ext uri="{FF2B5EF4-FFF2-40B4-BE49-F238E27FC236}">
                  <a16:creationId xmlns:a16="http://schemas.microsoft.com/office/drawing/2014/main" xmlns="" id="{D38A66DE-2FE3-4682-A9CE-DA36F0C48B5E}"/>
                </a:ext>
              </a:extLst>
            </p:cNvPr>
            <p:cNvSpPr/>
            <p:nvPr/>
          </p:nvSpPr>
          <p:spPr>
            <a:xfrm>
              <a:off x="7861862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xmlns="" id="{EC5C5D24-AA7B-46BF-83E4-A1E37A22B0A9}"/>
                </a:ext>
              </a:extLst>
            </p:cNvPr>
            <p:cNvGrpSpPr/>
            <p:nvPr/>
          </p:nvGrpSpPr>
          <p:grpSpPr>
            <a:xfrm>
              <a:off x="8023703" y="2272967"/>
              <a:ext cx="2997052" cy="1326862"/>
              <a:chOff x="6038453" y="1125125"/>
              <a:chExt cx="2089546" cy="1326862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xmlns="" id="{09F4E269-2565-402A-8E89-AD8FF7626A01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Prostokąt: zaokrąglone rogi 4">
                <a:extLst>
                  <a:ext uri="{FF2B5EF4-FFF2-40B4-BE49-F238E27FC236}">
                    <a16:creationId xmlns:a16="http://schemas.microsoft.com/office/drawing/2014/main" xmlns="" id="{511B8D83-E5A0-4294-B368-E5B48BD59D63}"/>
                  </a:ext>
                </a:extLst>
              </p:cNvPr>
              <p:cNvSpPr txBox="1"/>
              <p:nvPr/>
            </p:nvSpPr>
            <p:spPr>
              <a:xfrm>
                <a:off x="6077316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Gospodarka odpadami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11 059 700,00 zł</a:t>
                </a:r>
              </a:p>
            </p:txBody>
          </p:sp>
        </p:grp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xmlns="" id="{8714F7D7-0BBF-47F2-979B-37A211977CDC}"/>
              </a:ext>
            </a:extLst>
          </p:cNvPr>
          <p:cNvGrpSpPr/>
          <p:nvPr/>
        </p:nvGrpSpPr>
        <p:grpSpPr>
          <a:xfrm>
            <a:off x="1009458" y="4228584"/>
            <a:ext cx="3158893" cy="1497691"/>
            <a:chOff x="7861862" y="2102138"/>
            <a:chExt cx="3158893" cy="1497691"/>
          </a:xfrm>
        </p:grpSpPr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xmlns="" id="{DCA81863-BE90-4631-AC17-759EA0F0F3FB}"/>
                </a:ext>
              </a:extLst>
            </p:cNvPr>
            <p:cNvSpPr/>
            <p:nvPr/>
          </p:nvSpPr>
          <p:spPr>
            <a:xfrm>
              <a:off x="7861862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xmlns="" id="{D260ACC3-435A-4B83-B9FA-81CA7CB44D5C}"/>
                </a:ext>
              </a:extLst>
            </p:cNvPr>
            <p:cNvGrpSpPr/>
            <p:nvPr/>
          </p:nvGrpSpPr>
          <p:grpSpPr>
            <a:xfrm>
              <a:off x="8023703" y="2272967"/>
              <a:ext cx="2997052" cy="1326862"/>
              <a:chOff x="6038453" y="1125125"/>
              <a:chExt cx="2089546" cy="1326862"/>
            </a:xfrm>
          </p:grpSpPr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xmlns="" id="{EA2EB816-C073-4F92-960C-187D0D7DAAA0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Prostokąt: zaokrąglone rogi 4">
                <a:extLst>
                  <a:ext uri="{FF2B5EF4-FFF2-40B4-BE49-F238E27FC236}">
                    <a16:creationId xmlns:a16="http://schemas.microsoft.com/office/drawing/2014/main" xmlns="" id="{5BF825AE-F2BB-43A2-90D7-5651CC4F414A}"/>
                  </a:ext>
                </a:extLst>
              </p:cNvPr>
              <p:cNvSpPr txBox="1"/>
              <p:nvPr/>
            </p:nvSpPr>
            <p:spPr>
              <a:xfrm>
                <a:off x="6077316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Oczyszczanie miasta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1 260 000,00 zł</a:t>
                </a:r>
              </a:p>
            </p:txBody>
          </p:sp>
        </p:grp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xmlns="" id="{02323487-DE9F-498F-9AA8-24C245EBEE1D}"/>
              </a:ext>
            </a:extLst>
          </p:cNvPr>
          <p:cNvGrpSpPr/>
          <p:nvPr/>
        </p:nvGrpSpPr>
        <p:grpSpPr>
          <a:xfrm>
            <a:off x="4435660" y="4228584"/>
            <a:ext cx="3158893" cy="1497691"/>
            <a:chOff x="7861862" y="2102138"/>
            <a:chExt cx="3158893" cy="1497691"/>
          </a:xfrm>
        </p:grpSpPr>
        <p:sp>
          <p:nvSpPr>
            <p:cNvPr id="54" name="Prostokąt: zaokrąglone rogi 53">
              <a:extLst>
                <a:ext uri="{FF2B5EF4-FFF2-40B4-BE49-F238E27FC236}">
                  <a16:creationId xmlns:a16="http://schemas.microsoft.com/office/drawing/2014/main" xmlns="" id="{D6E4A899-DE71-4403-A924-0F2F17C37936}"/>
                </a:ext>
              </a:extLst>
            </p:cNvPr>
            <p:cNvSpPr/>
            <p:nvPr/>
          </p:nvSpPr>
          <p:spPr>
            <a:xfrm>
              <a:off x="7861862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xmlns="" id="{E02CBC3D-C895-4090-B6C9-F02C62CC7A24}"/>
                </a:ext>
              </a:extLst>
            </p:cNvPr>
            <p:cNvGrpSpPr/>
            <p:nvPr/>
          </p:nvGrpSpPr>
          <p:grpSpPr>
            <a:xfrm>
              <a:off x="8023703" y="2272967"/>
              <a:ext cx="2997052" cy="1326862"/>
              <a:chOff x="6038453" y="1125125"/>
              <a:chExt cx="2089546" cy="1326862"/>
            </a:xfrm>
          </p:grpSpPr>
          <p:sp>
            <p:nvSpPr>
              <p:cNvPr id="56" name="Prostokąt: zaokrąglone rogi 55">
                <a:extLst>
                  <a:ext uri="{FF2B5EF4-FFF2-40B4-BE49-F238E27FC236}">
                    <a16:creationId xmlns:a16="http://schemas.microsoft.com/office/drawing/2014/main" xmlns="" id="{5D00AE6E-4664-4A19-AF51-4AADC7A5F7A0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Prostokąt: zaokrąglone rogi 4">
                <a:extLst>
                  <a:ext uri="{FF2B5EF4-FFF2-40B4-BE49-F238E27FC236}">
                    <a16:creationId xmlns:a16="http://schemas.microsoft.com/office/drawing/2014/main" xmlns="" id="{ED89ACCE-360A-454F-B7A2-8C30FBFD9B25}"/>
                  </a:ext>
                </a:extLst>
              </p:cNvPr>
              <p:cNvSpPr txBox="1"/>
              <p:nvPr/>
            </p:nvSpPr>
            <p:spPr>
              <a:xfrm>
                <a:off x="6077316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Utrzymanie zieleni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1 206 000,00 zł</a:t>
                </a:r>
              </a:p>
            </p:txBody>
          </p:sp>
        </p:grp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xmlns="" id="{83718F9D-ACDC-4658-A292-040DF03A2BA8}"/>
              </a:ext>
            </a:extLst>
          </p:cNvPr>
          <p:cNvGrpSpPr/>
          <p:nvPr/>
        </p:nvGrpSpPr>
        <p:grpSpPr>
          <a:xfrm>
            <a:off x="7870968" y="4230748"/>
            <a:ext cx="3158893" cy="1497691"/>
            <a:chOff x="7861862" y="2102138"/>
            <a:chExt cx="3158893" cy="1497691"/>
          </a:xfrm>
        </p:grpSpPr>
        <p:sp>
          <p:nvSpPr>
            <p:cNvPr id="59" name="Prostokąt: zaokrąglone rogi 58">
              <a:extLst>
                <a:ext uri="{FF2B5EF4-FFF2-40B4-BE49-F238E27FC236}">
                  <a16:creationId xmlns:a16="http://schemas.microsoft.com/office/drawing/2014/main" xmlns="" id="{AA1725CD-510F-4D79-B746-683FD18223F0}"/>
                </a:ext>
              </a:extLst>
            </p:cNvPr>
            <p:cNvSpPr/>
            <p:nvPr/>
          </p:nvSpPr>
          <p:spPr>
            <a:xfrm>
              <a:off x="7861862" y="2102138"/>
              <a:ext cx="3006158" cy="132686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xmlns="" id="{52B47C51-5CC7-4B46-9766-CDBFE850B997}"/>
                </a:ext>
              </a:extLst>
            </p:cNvPr>
            <p:cNvGrpSpPr/>
            <p:nvPr/>
          </p:nvGrpSpPr>
          <p:grpSpPr>
            <a:xfrm>
              <a:off x="8023703" y="2272967"/>
              <a:ext cx="2997052" cy="1326862"/>
              <a:chOff x="6038453" y="1125125"/>
              <a:chExt cx="2089546" cy="1326862"/>
            </a:xfrm>
          </p:grpSpPr>
          <p:sp>
            <p:nvSpPr>
              <p:cNvPr id="61" name="Prostokąt: zaokrąglone rogi 60">
                <a:extLst>
                  <a:ext uri="{FF2B5EF4-FFF2-40B4-BE49-F238E27FC236}">
                    <a16:creationId xmlns:a16="http://schemas.microsoft.com/office/drawing/2014/main" xmlns="" id="{9E031A2F-543A-4430-99A5-841AB6E0E8BB}"/>
                  </a:ext>
                </a:extLst>
              </p:cNvPr>
              <p:cNvSpPr/>
              <p:nvPr/>
            </p:nvSpPr>
            <p:spPr>
              <a:xfrm>
                <a:off x="6038453" y="1125125"/>
                <a:ext cx="2089546" cy="13268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Prostokąt: zaokrąglone rogi 4">
                <a:extLst>
                  <a:ext uri="{FF2B5EF4-FFF2-40B4-BE49-F238E27FC236}">
                    <a16:creationId xmlns:a16="http://schemas.microsoft.com/office/drawing/2014/main" xmlns="" id="{564292C3-0BFA-4817-9796-6B713020894E}"/>
                  </a:ext>
                </a:extLst>
              </p:cNvPr>
              <p:cNvSpPr txBox="1"/>
              <p:nvPr/>
            </p:nvSpPr>
            <p:spPr>
              <a:xfrm>
                <a:off x="6077316" y="1163987"/>
                <a:ext cx="2011822" cy="1249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Bezdomne zwierzęta</a:t>
                </a:r>
              </a:p>
              <a:p>
                <a:pPr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416 250,00 zł</a:t>
                </a:r>
              </a:p>
            </p:txBody>
          </p:sp>
        </p:grp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xmlns="" id="{6F273F2D-C1E1-432D-9E61-0857F309B431}"/>
              </a:ext>
            </a:extLst>
          </p:cNvPr>
          <p:cNvGrpSpPr/>
          <p:nvPr/>
        </p:nvGrpSpPr>
        <p:grpSpPr>
          <a:xfrm>
            <a:off x="4558820" y="6131791"/>
            <a:ext cx="4112613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xmlns="" id="{607BE312-C0D7-496C-894F-4BBD57CB0C9A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xmlns="" id="{E1D85077-C162-4E89-B7EA-9B334D11C298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143 481 370,00 zł</a:t>
              </a:r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xmlns="" id="{5C8A59D4-5C54-4CAE-B0EF-0215386CFD07}"/>
              </a:ext>
            </a:extLst>
          </p:cNvPr>
          <p:cNvSpPr txBox="1"/>
          <p:nvPr/>
        </p:nvSpPr>
        <p:spPr>
          <a:xfrm>
            <a:off x="5296195" y="1825932"/>
            <a:ext cx="159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m.in.: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964EACB3-A8AC-43BA-952A-A4C6FEE8023A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xmlns="" id="{2F10936C-9F9E-4DCF-98DA-794C06D62C36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xmlns="" id="{1FE59709-944E-4B52-A89F-EAA75933BEBC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xmlns="" id="{BB68C528-F36D-48E3-8578-EAD343B5A67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1" name="pole tekstowe 70">
              <a:extLst>
                <a:ext uri="{FF2B5EF4-FFF2-40B4-BE49-F238E27FC236}">
                  <a16:creationId xmlns:a16="http://schemas.microsoft.com/office/drawing/2014/main" xmlns="" id="{F6CF5430-3A38-449B-9796-FD45EC4FF976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23 433 693,00 zł</a:t>
              </a:r>
            </a:p>
          </p:txBody>
        </p:sp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xmlns="" id="{8B098465-B66B-45FE-B88A-E6499E7AEF63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xmlns="" id="{115E1BE1-8D03-47EA-B0AC-73C9F42CF22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6" name="pole tekstowe 75">
              <a:extLst>
                <a:ext uri="{FF2B5EF4-FFF2-40B4-BE49-F238E27FC236}">
                  <a16:creationId xmlns:a16="http://schemas.microsoft.com/office/drawing/2014/main" xmlns="" id="{D0242ABE-003A-4C94-896B-DDDE993DA75A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1845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48CC128-454D-4E0C-BC17-59C1F912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</a:blip>
          <a:srcRect r="-1" b="157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xmlns="" id="{DAAA2F80-AA0F-42E1-BD28-9E57B1EB4678}"/>
              </a:ext>
            </a:extLst>
          </p:cNvPr>
          <p:cNvSpPr txBox="1">
            <a:spLocks/>
          </p:cNvSpPr>
          <p:nvPr/>
        </p:nvSpPr>
        <p:spPr>
          <a:xfrm>
            <a:off x="6287678" y="992221"/>
            <a:ext cx="6096000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/>
              <a:t>PLANOWANE DOCHODY </a:t>
            </a:r>
            <a:br>
              <a:rPr lang="en-US" sz="4800" dirty="0"/>
            </a:br>
            <a:r>
              <a:rPr lang="en-US" sz="4800" dirty="0"/>
              <a:t>MIASTA MŁAWA </a:t>
            </a:r>
            <a:br>
              <a:rPr lang="en-US" sz="4800" dirty="0"/>
            </a:br>
            <a:r>
              <a:rPr lang="en-US" sz="4800" dirty="0"/>
              <a:t>NA ROK 202</a:t>
            </a:r>
            <a:r>
              <a:rPr lang="pl-PL" sz="4800" dirty="0"/>
              <a:t>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2357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9DDC9B-D544-4209-880E-0A786CB08D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2821"/>
            <a:ext cx="12192000" cy="6572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GOSPODARKA ODPADAMI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36B5140-8745-4AD3-B0C3-ED115740A2FE}"/>
              </a:ext>
            </a:extLst>
          </p:cNvPr>
          <p:cNvSpPr txBox="1"/>
          <p:nvPr/>
        </p:nvSpPr>
        <p:spPr>
          <a:xfrm>
            <a:off x="3273772" y="2652494"/>
            <a:ext cx="549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dochodów  </a:t>
            </a:r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9 243 500,00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6A9E541-1F03-4769-ADE1-522900098A88}"/>
              </a:ext>
            </a:extLst>
          </p:cNvPr>
          <p:cNvSpPr txBox="1"/>
          <p:nvPr/>
        </p:nvSpPr>
        <p:spPr>
          <a:xfrm>
            <a:off x="3200397" y="3381898"/>
            <a:ext cx="564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wydatków 11 501 970,00 zł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4EE42EA-0BC2-438C-87CB-BC7C3A8B4FC1}"/>
              </a:ext>
            </a:extLst>
          </p:cNvPr>
          <p:cNvSpPr/>
          <p:nvPr/>
        </p:nvSpPr>
        <p:spPr>
          <a:xfrm>
            <a:off x="5580965" y="4305956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2 258 470,00 zł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09F7A79B-3BD2-4FAF-9929-E8A5A4BB94C1}"/>
              </a:ext>
            </a:extLst>
          </p:cNvPr>
          <p:cNvCxnSpPr/>
          <p:nvPr/>
        </p:nvCxnSpPr>
        <p:spPr>
          <a:xfrm>
            <a:off x="3120567" y="4111302"/>
            <a:ext cx="53509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826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468F40-5DC0-4CE8-BE02-93C2D8CC1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4606" y="449943"/>
            <a:ext cx="9602787" cy="70394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ZAKUP USŁUG REMONTOWYCH</a:t>
            </a: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xmlns="" id="{AE43F744-4594-4614-9D64-21F1B068D6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06994018"/>
              </p:ext>
            </p:extLst>
          </p:nvPr>
        </p:nvGraphicFramePr>
        <p:xfrm>
          <a:off x="571500" y="2078329"/>
          <a:ext cx="11048999" cy="311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C9C5BDD-3E0F-4EEF-A8C5-F6323F8118CB}"/>
              </a:ext>
            </a:extLst>
          </p:cNvPr>
          <p:cNvSpPr txBox="1"/>
          <p:nvPr/>
        </p:nvSpPr>
        <p:spPr>
          <a:xfrm>
            <a:off x="3923945" y="1093457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2B50EB2-1347-42C9-B813-BD6254258EC4}"/>
              </a:ext>
            </a:extLst>
          </p:cNvPr>
          <p:cNvSpPr/>
          <p:nvPr/>
        </p:nvSpPr>
        <p:spPr>
          <a:xfrm>
            <a:off x="5141044" y="1093457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1 976 992,00 zł 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050BA74E-3752-4E59-8DC5-13ADCC231523}"/>
              </a:ext>
            </a:extLst>
          </p:cNvPr>
          <p:cNvGrpSpPr/>
          <p:nvPr/>
        </p:nvGrpSpPr>
        <p:grpSpPr>
          <a:xfrm>
            <a:off x="4566068" y="6123817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8E94899A-2939-4B13-BED9-EF5708DF5650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xmlns="" id="{CC0F8DFD-6E23-4A6C-A922-35A05B7B46E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145 458 362,00 zł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7B36B0C-8EDD-443F-8F41-D33E2C97990B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C32AA269-204C-4135-AD4D-6829A21B2CFF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33439055-CAB4-4E8F-88C3-230768999AD7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xmlns="" id="{C89C2C00-FEC4-4B94-B1B6-C3C57CDBC91D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xmlns="" id="{6D95971B-5F90-462E-BBD3-6D38F3ACFEB4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21 456 701,00 zł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A04B88D8-4115-4B77-A7C0-1160CEDB02B2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CCEED22E-F4E1-49A2-9651-5C88D1E7D40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20D3CC64-CEBA-4BC0-A15D-CD9DEED939B4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3966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D060B0-211D-4C8E-8F70-37D311E4D0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21443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WYDATKI NA ZAKUP MATERIAŁÓW I WYPOSAŻENIA ORAZ POMOCY DYDAKTYCZNYCH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9BCDD8D6-C0A1-4EDB-B097-201678E91C98}"/>
              </a:ext>
            </a:extLst>
          </p:cNvPr>
          <p:cNvSpPr/>
          <p:nvPr/>
        </p:nvSpPr>
        <p:spPr>
          <a:xfrm>
            <a:off x="5573612" y="1501423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1 770 750,00 zł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DA16783-0FDB-42FD-96D9-C3897DD94A0D}"/>
              </a:ext>
            </a:extLst>
          </p:cNvPr>
          <p:cNvSpPr txBox="1"/>
          <p:nvPr/>
        </p:nvSpPr>
        <p:spPr>
          <a:xfrm>
            <a:off x="4255910" y="1501423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873AB2D4-2164-4491-9E25-82F036618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112377"/>
              </p:ext>
            </p:extLst>
          </p:nvPr>
        </p:nvGraphicFramePr>
        <p:xfrm>
          <a:off x="1344385" y="2144486"/>
          <a:ext cx="980583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9886608B-F381-4722-BB7F-A4D9EC0A0554}"/>
              </a:ext>
            </a:extLst>
          </p:cNvPr>
          <p:cNvGrpSpPr/>
          <p:nvPr/>
        </p:nvGrpSpPr>
        <p:grpSpPr>
          <a:xfrm>
            <a:off x="4552525" y="6131791"/>
            <a:ext cx="4090737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50B9AD81-A0D6-431E-8AD7-245A2C67F444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D3AE7670-BAFD-4181-982E-0A73099F2F2E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147 229 112,00 zł</a:t>
              </a:r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B89FC92-2833-4A56-B06C-54ACE5DCA0B5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A0BB2887-E3F3-4433-ABD3-87839AFF2AF9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7CE4D998-6F14-4B4C-B3E5-74F4E0142118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xmlns="" id="{E75E8BED-968D-42F2-A407-77010493BEA4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2F84271D-C0D3-431C-9CB2-21B334545493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19 685 951,00 zł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665828BD-1105-4C38-9753-1774F0E5483F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xmlns="" id="{88DDA817-6A70-4F3F-A9B3-7FE8375AE815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xmlns="" id="{0873E435-184B-45EA-BA41-2345DDE6E8B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9320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1A213633-ECA4-4AE4-809D-3AA340456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3138653"/>
              </p:ext>
            </p:extLst>
          </p:nvPr>
        </p:nvGraphicFramePr>
        <p:xfrm>
          <a:off x="0" y="0"/>
          <a:ext cx="12192000" cy="613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6CACEC22-9DC3-4846-A700-843156DB7729}"/>
              </a:ext>
            </a:extLst>
          </p:cNvPr>
          <p:cNvGrpSpPr/>
          <p:nvPr/>
        </p:nvGrpSpPr>
        <p:grpSpPr>
          <a:xfrm>
            <a:off x="4554799" y="6143100"/>
            <a:ext cx="404775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DA5C620B-6D8C-4D5C-A436-CA547CC1AF69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xmlns="" id="{2D10AC9F-8982-4069-B6EB-35AB72C5AFFF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147 744 612,85 zł</a:t>
              </a: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E06DDF25-6A3C-40B6-9B90-2FF896074005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7A9D6D67-354F-4505-A468-F84439E2F98B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CFAE5D3B-A320-4642-AB0C-43EDFE67D599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10F17D05-6C5E-4E26-B4DC-E26874A27886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7E9EB18D-A43E-40A2-87B2-BC45AB9632D0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19 170 450,15 zł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xmlns="" id="{EBA0B25B-8076-448D-B7CF-0A1B0C2BFA47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xmlns="" id="{23579950-5228-453A-A42C-B7599E8FEB96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xmlns="" id="{8DF96F79-CE95-4E19-927E-034AC1660F9F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7485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02BF92-8EA7-4B20-9F26-C1E2AF44E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4606" y="368451"/>
            <a:ext cx="9602788" cy="707544"/>
          </a:xfrm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POZOSTAŁE WYDATKI BIEŻĄCE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26B10DE-6C3E-4A56-AB20-144512F752FF}"/>
              </a:ext>
            </a:extLst>
          </p:cNvPr>
          <p:cNvSpPr txBox="1"/>
          <p:nvPr/>
        </p:nvSpPr>
        <p:spPr>
          <a:xfrm>
            <a:off x="4544254" y="1177142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9521A4E-73F5-419A-B2BE-990FE076BD54}"/>
              </a:ext>
            </a:extLst>
          </p:cNvPr>
          <p:cNvSpPr/>
          <p:nvPr/>
        </p:nvSpPr>
        <p:spPr>
          <a:xfrm>
            <a:off x="5526388" y="1175263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10 019 419,00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3A403B28-3A0E-4045-8DA0-A117284B3DA5}"/>
              </a:ext>
            </a:extLst>
          </p:cNvPr>
          <p:cNvGrpSpPr/>
          <p:nvPr/>
        </p:nvGrpSpPr>
        <p:grpSpPr>
          <a:xfrm>
            <a:off x="4559204" y="6131791"/>
            <a:ext cx="4106809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E00F76FB-01AE-4F41-97FE-DE5BDC11943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CBD38E2-221E-453F-9FFA-B9D49CC2FDE1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157 764 031,85 zł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AC068DB6-D616-436D-A496-95FB08DF712A}"/>
              </a:ext>
            </a:extLst>
          </p:cNvPr>
          <p:cNvSpPr txBox="1"/>
          <p:nvPr/>
        </p:nvSpPr>
        <p:spPr>
          <a:xfrm>
            <a:off x="5297638" y="1666325"/>
            <a:ext cx="159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m.in.:</a:t>
            </a: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xmlns="" id="{DCD773FE-1C98-4346-8ED5-DBDE61F2F60F}"/>
              </a:ext>
            </a:extLst>
          </p:cNvPr>
          <p:cNvGrpSpPr/>
          <p:nvPr/>
        </p:nvGrpSpPr>
        <p:grpSpPr>
          <a:xfrm>
            <a:off x="1111651" y="2249844"/>
            <a:ext cx="2976661" cy="1855863"/>
            <a:chOff x="1536569" y="3061358"/>
            <a:chExt cx="2976661" cy="2007841"/>
          </a:xfrm>
        </p:grpSpPr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xmlns="" id="{20AAC747-41D3-46C6-8980-F47B5497F4FF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xmlns="" id="{A01A8B0C-0A3A-4AAC-88A7-D9A5266AAB2B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xmlns="" id="{F7AFED1C-60E5-4E1F-9580-CC17003A0DD4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Prostokąt: zaokrąglone rogi 4">
                <a:extLst>
                  <a:ext uri="{FF2B5EF4-FFF2-40B4-BE49-F238E27FC236}">
                    <a16:creationId xmlns:a16="http://schemas.microsoft.com/office/drawing/2014/main" xmlns="" id="{97897DF1-A130-4664-8901-1E22493E2124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Odpis na ZFŚS 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2 111 333,00 zł</a:t>
                </a:r>
              </a:p>
            </p:txBody>
          </p:sp>
        </p:grp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64DE7EA8-83DB-48DF-B57A-AA19870E54EE}"/>
              </a:ext>
            </a:extLst>
          </p:cNvPr>
          <p:cNvGrpSpPr/>
          <p:nvPr/>
        </p:nvGrpSpPr>
        <p:grpSpPr>
          <a:xfrm>
            <a:off x="4472401" y="2249844"/>
            <a:ext cx="2976661" cy="1858884"/>
            <a:chOff x="1536569" y="3061358"/>
            <a:chExt cx="2976661" cy="2007841"/>
          </a:xfrm>
        </p:grpSpPr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xmlns="" id="{8DEA3EAB-80A6-4C26-9CEE-2F304A95338C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xmlns="" id="{94492ADE-F91B-4D02-B635-4A7B1E42CBFC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xmlns="" id="{CF1C73FB-E19C-4B6A-B251-6A39551DBD93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Prostokąt: zaokrąglone rogi 4">
                <a:extLst>
                  <a:ext uri="{FF2B5EF4-FFF2-40B4-BE49-F238E27FC236}">
                    <a16:creationId xmlns:a16="http://schemas.microsoft.com/office/drawing/2014/main" xmlns="" id="{4574380A-4C71-48C2-9EA1-786C47027041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Różne opłaty 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składki 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796 459,00 zł</a:t>
                </a:r>
              </a:p>
            </p:txBody>
          </p:sp>
        </p:grp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xmlns="" id="{57A8395C-19F3-424A-84FD-1FF947B1A1C4}"/>
              </a:ext>
            </a:extLst>
          </p:cNvPr>
          <p:cNvGrpSpPr/>
          <p:nvPr/>
        </p:nvGrpSpPr>
        <p:grpSpPr>
          <a:xfrm>
            <a:off x="8003225" y="2222703"/>
            <a:ext cx="2976661" cy="1887219"/>
            <a:chOff x="1536569" y="3061358"/>
            <a:chExt cx="2976661" cy="2007841"/>
          </a:xfrm>
        </p:grpSpPr>
        <p:sp>
          <p:nvSpPr>
            <p:cNvPr id="39" name="Prostokąt: zaokrąglone rogi 38">
              <a:extLst>
                <a:ext uri="{FF2B5EF4-FFF2-40B4-BE49-F238E27FC236}">
                  <a16:creationId xmlns:a16="http://schemas.microsoft.com/office/drawing/2014/main" xmlns="" id="{F4E45D69-88A5-4D5D-A2B3-0714C3A1D4E6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xmlns="" id="{3C9855D9-31C1-4EC9-8FA7-03D7423E90B3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xmlns="" id="{0E6B05A5-F6F3-471C-9718-7DA3FE6C2888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Prostokąt: zaokrąglone rogi 4">
                <a:extLst>
                  <a:ext uri="{FF2B5EF4-FFF2-40B4-BE49-F238E27FC236}">
                    <a16:creationId xmlns:a16="http://schemas.microsoft.com/office/drawing/2014/main" xmlns="" id="{10BC806B-025C-4F93-8F05-A0A311AE4A91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Koszty postępowań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288 300,00 zł</a:t>
                </a:r>
              </a:p>
            </p:txBody>
          </p:sp>
        </p:grp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xmlns="" id="{0259B1FE-103C-4E44-8399-AA1016D6ACFA}"/>
              </a:ext>
            </a:extLst>
          </p:cNvPr>
          <p:cNvGrpSpPr/>
          <p:nvPr/>
        </p:nvGrpSpPr>
        <p:grpSpPr>
          <a:xfrm>
            <a:off x="1111651" y="4314569"/>
            <a:ext cx="2976661" cy="1728523"/>
            <a:chOff x="1536569" y="3061358"/>
            <a:chExt cx="2976661" cy="2007841"/>
          </a:xfrm>
        </p:grpSpPr>
        <p:sp>
          <p:nvSpPr>
            <p:cNvPr id="44" name="Prostokąt: zaokrąglone rogi 43">
              <a:extLst>
                <a:ext uri="{FF2B5EF4-FFF2-40B4-BE49-F238E27FC236}">
                  <a16:creationId xmlns:a16="http://schemas.microsoft.com/office/drawing/2014/main" xmlns="" id="{7E677834-C724-4539-8A47-1A5758B4AF03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xmlns="" id="{074CB230-3F2D-432E-BCC7-E691A17D797C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xmlns="" id="{39DDD120-1E6E-4EAC-A5AC-6AC9142509B8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Prostokąt: zaokrąglone rogi 4">
                <a:extLst>
                  <a:ext uri="{FF2B5EF4-FFF2-40B4-BE49-F238E27FC236}">
                    <a16:creationId xmlns:a16="http://schemas.microsoft.com/office/drawing/2014/main" xmlns="" id="{4E73A8CD-12D9-4B46-9A77-B24D86F3CF48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Rezerwy 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1 000 000,00 zł</a:t>
                </a:r>
              </a:p>
            </p:txBody>
          </p:sp>
        </p:grp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xmlns="" id="{69B19169-1C75-4D1F-A1B3-7D2A5C9628C6}"/>
              </a:ext>
            </a:extLst>
          </p:cNvPr>
          <p:cNvGrpSpPr/>
          <p:nvPr/>
        </p:nvGrpSpPr>
        <p:grpSpPr>
          <a:xfrm>
            <a:off x="4488545" y="4314569"/>
            <a:ext cx="3129812" cy="1731448"/>
            <a:chOff x="1536569" y="3061358"/>
            <a:chExt cx="2976661" cy="2007841"/>
          </a:xfrm>
        </p:grpSpPr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xmlns="" id="{6936EE38-7650-4F4E-B5C3-EB066EA7C158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xmlns="" id="{62CDB415-B9CD-45AD-883B-FD1373D5692A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xmlns="" id="{F4656A86-6E66-4C14-A827-02EB8329381C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Prostokąt: zaokrąglone rogi 4">
                <a:extLst>
                  <a:ext uri="{FF2B5EF4-FFF2-40B4-BE49-F238E27FC236}">
                    <a16:creationId xmlns:a16="http://schemas.microsoft.com/office/drawing/2014/main" xmlns="" id="{C64A4B79-2B44-4D54-8EE3-C68A2A8A96EB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Opłaty za administrowanie 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3 359 720,00 zł</a:t>
                </a:r>
              </a:p>
            </p:txBody>
          </p:sp>
        </p:grp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xmlns="" id="{6AC8048C-1929-4194-8DC4-992F2F0690B7}"/>
              </a:ext>
            </a:extLst>
          </p:cNvPr>
          <p:cNvGrpSpPr/>
          <p:nvPr/>
        </p:nvGrpSpPr>
        <p:grpSpPr>
          <a:xfrm>
            <a:off x="8053456" y="4314569"/>
            <a:ext cx="2976661" cy="1728524"/>
            <a:chOff x="1536569" y="3061358"/>
            <a:chExt cx="2976661" cy="2007841"/>
          </a:xfrm>
        </p:grpSpPr>
        <p:sp>
          <p:nvSpPr>
            <p:cNvPr id="54" name="Prostokąt: zaokrąglone rogi 53">
              <a:extLst>
                <a:ext uri="{FF2B5EF4-FFF2-40B4-BE49-F238E27FC236}">
                  <a16:creationId xmlns:a16="http://schemas.microsoft.com/office/drawing/2014/main" xmlns="" id="{DA123F8B-CD09-46DC-9BFD-15B9DF32087E}"/>
                </a:ext>
              </a:extLst>
            </p:cNvPr>
            <p:cNvSpPr/>
            <p:nvPr/>
          </p:nvSpPr>
          <p:spPr>
            <a:xfrm>
              <a:off x="1536569" y="3061358"/>
              <a:ext cx="2700784" cy="171499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xmlns="" id="{F3D32E0F-9BBB-48C2-89CD-5A4529DFF07C}"/>
                </a:ext>
              </a:extLst>
            </p:cNvPr>
            <p:cNvGrpSpPr/>
            <p:nvPr/>
          </p:nvGrpSpPr>
          <p:grpSpPr>
            <a:xfrm>
              <a:off x="1812446" y="3354202"/>
              <a:ext cx="2700784" cy="1714997"/>
              <a:chOff x="300087" y="932867"/>
              <a:chExt cx="2700784" cy="1714997"/>
            </a:xfrm>
          </p:grpSpPr>
          <p:sp>
            <p:nvSpPr>
              <p:cNvPr id="56" name="Prostokąt: zaokrąglone rogi 55">
                <a:extLst>
                  <a:ext uri="{FF2B5EF4-FFF2-40B4-BE49-F238E27FC236}">
                    <a16:creationId xmlns:a16="http://schemas.microsoft.com/office/drawing/2014/main" xmlns="" id="{643E912F-66DC-4D19-8301-B297002690EB}"/>
                  </a:ext>
                </a:extLst>
              </p:cNvPr>
              <p:cNvSpPr/>
              <p:nvPr/>
            </p:nvSpPr>
            <p:spPr>
              <a:xfrm>
                <a:off x="300087" y="932867"/>
                <a:ext cx="2700784" cy="17149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Prostokąt: zaokrąglone rogi 4">
                <a:extLst>
                  <a:ext uri="{FF2B5EF4-FFF2-40B4-BE49-F238E27FC236}">
                    <a16:creationId xmlns:a16="http://schemas.microsoft.com/office/drawing/2014/main" xmlns="" id="{C330F6AD-0C7D-47A6-8453-7F66C31830ED}"/>
                  </a:ext>
                </a:extLst>
              </p:cNvPr>
              <p:cNvSpPr txBox="1"/>
              <p:nvPr/>
            </p:nvSpPr>
            <p:spPr>
              <a:xfrm>
                <a:off x="350318" y="983098"/>
                <a:ext cx="2600322" cy="16145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Szkolenia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l-P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195 661,00 zł</a:t>
                </a:r>
              </a:p>
            </p:txBody>
          </p:sp>
        </p:grp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xmlns="" id="{57314833-89EB-4EA5-802E-7942F76FD026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xmlns="" id="{0F67081B-2AD4-4CD2-9FA1-89768195BA7C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xmlns="" id="{CC586A01-293F-4AF1-A6DB-860B621F7C7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  <p:sp>
        <p:nvSpPr>
          <p:cNvPr id="61" name="pole tekstowe 60">
            <a:extLst>
              <a:ext uri="{FF2B5EF4-FFF2-40B4-BE49-F238E27FC236}">
                <a16:creationId xmlns:a16="http://schemas.microsoft.com/office/drawing/2014/main" xmlns="" id="{78218EBF-BF6F-4EFC-969D-0B8A1BAE99C4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xmlns="" id="{7BB783C0-3FA5-4C62-9B85-736EAF1B6E94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63" name="Grupa 62">
            <a:extLst>
              <a:ext uri="{FF2B5EF4-FFF2-40B4-BE49-F238E27FC236}">
                <a16:creationId xmlns:a16="http://schemas.microsoft.com/office/drawing/2014/main" xmlns="" id="{2D1095BC-608D-4BF1-BA21-6B2C62A245BB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xmlns="" id="{ED9ADA17-DB4C-4957-8224-DE2D2A52ABA6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xmlns="" id="{1AAB6EF0-04FC-443E-A2A9-F44826D58184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9 151 031,15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646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24D94E45-C7E2-4D93-986A-D675C0D2E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6226393"/>
              </p:ext>
            </p:extLst>
          </p:nvPr>
        </p:nvGraphicFramePr>
        <p:xfrm>
          <a:off x="0" y="0"/>
          <a:ext cx="12192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9644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F8C5282B-B609-4BE1-81F9-230EBCEA2AE9}"/>
              </a:ext>
            </a:extLst>
          </p:cNvPr>
          <p:cNvSpPr txBox="1">
            <a:spLocks/>
          </p:cNvSpPr>
          <p:nvPr/>
        </p:nvSpPr>
        <p:spPr>
          <a:xfrm>
            <a:off x="0" y="328436"/>
            <a:ext cx="12192000" cy="696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WYDATKI MAJĄTKOWE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DE81D127-AAB5-4BD4-BDB5-21581CE0A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1593160"/>
              </p:ext>
            </p:extLst>
          </p:nvPr>
        </p:nvGraphicFramePr>
        <p:xfrm>
          <a:off x="355992" y="1177534"/>
          <a:ext cx="11480016" cy="450293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43304">
                  <a:extLst>
                    <a:ext uri="{9D8B030D-6E8A-4147-A177-3AD203B41FA5}">
                      <a16:colId xmlns:a16="http://schemas.microsoft.com/office/drawing/2014/main" xmlns="" val="1041663215"/>
                    </a:ext>
                  </a:extLst>
                </a:gridCol>
                <a:gridCol w="7236712">
                  <a:extLst>
                    <a:ext uri="{9D8B030D-6E8A-4147-A177-3AD203B41FA5}">
                      <a16:colId xmlns:a16="http://schemas.microsoft.com/office/drawing/2014/main" xmlns="" val="1769405817"/>
                    </a:ext>
                  </a:extLst>
                </a:gridCol>
              </a:tblGrid>
              <a:tr h="6234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JEDNOROCZNE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E1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285181"/>
                  </a:ext>
                </a:extLst>
              </a:tr>
              <a:tr h="543929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Wykup nieruchomości, mi.in.: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1 900 000,00 zł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115796"/>
                  </a:ext>
                </a:extLst>
              </a:tr>
              <a:tr h="3335597">
                <a:tc>
                  <a:txBody>
                    <a:bodyPr/>
                    <a:lstStyle/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Al. Św. Wojciecha – zieleń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Al. Św. Wojciecha III etap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Smolarnia - ZRID 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Cmentarna - ZRID 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Studzieniec - ZRID </a:t>
                      </a:r>
                    </a:p>
                    <a:p>
                      <a:pPr marL="914400" lvl="1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Ogrodowa – ZRID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P. Skargi - ZRID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Okólna, ul. Żabieniec, ul. Piaskowa - ZRID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20 Dyw. Piech. Woj. Polskiego, ul. W. </a:t>
                      </a:r>
                      <a:r>
                        <a:rPr lang="pl-PL" sz="20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Altera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ZRID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Napoleońska - ZRID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Misjonarska - ZRID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ul. T. Załęskiego – ZRID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46010549"/>
                  </a:ext>
                </a:extLst>
              </a:tr>
            </a:tbl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8D78D18C-25BB-4AFF-BDAC-6C710AFCFEE0}"/>
              </a:ext>
            </a:extLst>
          </p:cNvPr>
          <p:cNvGrpSpPr/>
          <p:nvPr/>
        </p:nvGrpSpPr>
        <p:grpSpPr>
          <a:xfrm>
            <a:off x="4546111" y="6123817"/>
            <a:ext cx="4148877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B6E17DA7-4B25-4D90-A042-6067DFC68F9E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8AB1C79D-36A3-463F-877D-5CAF6098AC63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159 664 031,85 zł</a:t>
              </a:r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E1F79A4A-1A99-4B8F-8F59-E3D250E6C78F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40117D5B-E18D-4A47-80A0-9D5BAEE60B33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5AE83E8B-52E2-4993-88B2-3A99AC35A9B1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07F4D5DE-66B1-4692-B744-7A2C82996311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xmlns="" id="{5C773EF9-EB90-41EB-B956-CD1F25087637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7 251 031,15 zł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00BD3B69-A3F7-43E4-B4B2-CCBA7084655F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xmlns="" id="{ABA51764-8FA4-4511-9FB5-3C1EC0AE3C64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xmlns="" id="{5C7D1590-2740-41F6-897C-7B66126D02D4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9011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5">
            <a:extLst>
              <a:ext uri="{FF2B5EF4-FFF2-40B4-BE49-F238E27FC236}">
                <a16:creationId xmlns:a16="http://schemas.microsoft.com/office/drawing/2014/main" xmlns="" id="{0FD2616D-F8B9-499F-98EC-4FACA74BE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9662943"/>
              </p:ext>
            </p:extLst>
          </p:nvPr>
        </p:nvGraphicFramePr>
        <p:xfrm>
          <a:off x="448127" y="337108"/>
          <a:ext cx="11295744" cy="116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1047">
                  <a:extLst>
                    <a:ext uri="{9D8B030D-6E8A-4147-A177-3AD203B41FA5}">
                      <a16:colId xmlns:a16="http://schemas.microsoft.com/office/drawing/2014/main" xmlns="" val="1786115854"/>
                    </a:ext>
                  </a:extLst>
                </a:gridCol>
                <a:gridCol w="3104697">
                  <a:extLst>
                    <a:ext uri="{9D8B030D-6E8A-4147-A177-3AD203B41FA5}">
                      <a16:colId xmlns:a16="http://schemas.microsoft.com/office/drawing/2014/main" xmlns="" val="1430294647"/>
                    </a:ext>
                  </a:extLst>
                </a:gridCol>
              </a:tblGrid>
              <a:tr h="622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JEDNOROCZNE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l-PL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6542393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Inwestycje związane z budynkami i lokalami komunalnymi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150 000,00 zł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82185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E7356BB-B242-41DE-8C43-F6F000938738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69EBBE7-ED58-47AA-BC26-CD6BB048FC7C}"/>
              </a:ext>
            </a:extLst>
          </p:cNvPr>
          <p:cNvSpPr/>
          <p:nvPr/>
        </p:nvSpPr>
        <p:spPr>
          <a:xfrm>
            <a:off x="0" y="6131791"/>
            <a:ext cx="4090738" cy="692870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F2A212D-31BF-498C-9B39-5442ED8E145D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33BD3D59-D451-43AA-B6FC-D8D70CA2A858}"/>
              </a:ext>
            </a:extLst>
          </p:cNvPr>
          <p:cNvGrpSpPr/>
          <p:nvPr/>
        </p:nvGrpSpPr>
        <p:grpSpPr>
          <a:xfrm>
            <a:off x="4546111" y="6123817"/>
            <a:ext cx="4148877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3F7C5ADC-48F6-4A9B-A4A8-85F9540C7989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D6EA7FA3-AA2D-4637-863D-E6527F848352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159 814 031,85 zł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444EBFD2-B42B-4BD5-93DF-C9844884001F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19941498-7706-4543-97FA-B567CB15390F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E2E63383-A903-42B0-A408-86BFA6E80A34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7 101 031,15 zł</a:t>
              </a:r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B15E2EF-CD07-40B5-8E35-E93F187EA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7" b="8080"/>
          <a:stretch/>
        </p:blipFill>
        <p:spPr>
          <a:xfrm>
            <a:off x="2768658" y="1757892"/>
            <a:ext cx="6654682" cy="372217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5A0D2EE8-AE79-4A58-B797-73882900F527}"/>
              </a:ext>
            </a:extLst>
          </p:cNvPr>
          <p:cNvSpPr txBox="1"/>
          <p:nvPr/>
        </p:nvSpPr>
        <p:spPr>
          <a:xfrm>
            <a:off x="2768658" y="5516052"/>
            <a:ext cx="7405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grodzenie posesji przy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ul. 18 Stycznia 7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80B2D528-8B13-406B-B40F-582747B63741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xmlns="" id="{FE463848-B8ED-4F58-B348-D9E55514929E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xmlns="" id="{E214A413-2415-4468-A2EA-9E90715EE54F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061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55A78DEA-7C68-459E-938F-087DFC681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4604" y="335696"/>
            <a:ext cx="9602788" cy="12012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Zestawienie okresów realizacji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dań inwestycyjnych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xmlns="" id="{42912953-45DB-4539-9C14-4FE1E3FDE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5598376"/>
              </p:ext>
            </p:extLst>
          </p:nvPr>
        </p:nvGraphicFramePr>
        <p:xfrm>
          <a:off x="-4" y="1743101"/>
          <a:ext cx="12192004" cy="43900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xmlns="" val="284628180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323221428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3649391367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1378078827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33432889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934309996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2767094206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417270715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2534556017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19432058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xmlns="" val="1116040542"/>
                    </a:ext>
                  </a:extLst>
                </a:gridCol>
              </a:tblGrid>
              <a:tr h="54875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4138722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090189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3822734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724361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0501754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8071741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828153"/>
                  </a:ext>
                </a:extLst>
              </a:tr>
              <a:tr h="548759"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4737610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F6C0DFD6-8BA6-4F6C-AD31-8C1D5EAAE817}"/>
              </a:ext>
            </a:extLst>
          </p:cNvPr>
          <p:cNvSpPr txBox="1"/>
          <p:nvPr/>
        </p:nvSpPr>
        <p:spPr>
          <a:xfrm>
            <a:off x="401444" y="2351103"/>
            <a:ext cx="906594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KANALIZACJA SANITARNA - AGLOMERACJA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B2EF0AA-E776-4F44-8245-772C680CA9D8}"/>
              </a:ext>
            </a:extLst>
          </p:cNvPr>
          <p:cNvSpPr txBox="1"/>
          <p:nvPr/>
        </p:nvSpPr>
        <p:spPr>
          <a:xfrm>
            <a:off x="5843239" y="2775390"/>
            <a:ext cx="256478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BAZY SPORTOWEJ MOSIR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45245E33-7A85-454E-AFA4-E10F378DB5AF}"/>
              </a:ext>
            </a:extLst>
          </p:cNvPr>
          <p:cNvSpPr txBox="1"/>
          <p:nvPr/>
        </p:nvSpPr>
        <p:spPr>
          <a:xfrm>
            <a:off x="3824868" y="3419522"/>
            <a:ext cx="479502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ALEI ŚW. WOJCIECHA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6C7DCD1A-3C77-455B-B0BC-AC2370D3BBCD}"/>
              </a:ext>
            </a:extLst>
          </p:cNvPr>
          <p:cNvSpPr txBox="1"/>
          <p:nvPr/>
        </p:nvSpPr>
        <p:spPr>
          <a:xfrm>
            <a:off x="4739268" y="3835816"/>
            <a:ext cx="366875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DWORCA ZINTEGROWANEGO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35BE897-746B-49CE-A44F-270EC88B7C56}"/>
              </a:ext>
            </a:extLst>
          </p:cNvPr>
          <p:cNvSpPr txBox="1"/>
          <p:nvPr/>
        </p:nvSpPr>
        <p:spPr>
          <a:xfrm>
            <a:off x="4605451" y="4526659"/>
            <a:ext cx="741556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I PRZEBUDOWA DRÓG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1223EC8-A6A6-4472-AE32-1637F11718C5}"/>
              </a:ext>
            </a:extLst>
          </p:cNvPr>
          <p:cNvSpPr txBox="1"/>
          <p:nvPr/>
        </p:nvSpPr>
        <p:spPr>
          <a:xfrm>
            <a:off x="7198107" y="5015438"/>
            <a:ext cx="1115124" cy="43200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30D365EC-B120-47AE-9D9E-B1C1EB2CDAE3}"/>
              </a:ext>
            </a:extLst>
          </p:cNvPr>
          <p:cNvSpPr txBox="1"/>
          <p:nvPr/>
        </p:nvSpPr>
        <p:spPr>
          <a:xfrm>
            <a:off x="6353270" y="4969828"/>
            <a:ext cx="311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OGRZEWANIE GAZOWE BUDYNKÓW </a:t>
            </a:r>
          </a:p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 UL. KOMUNALNEJ 5 I 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448A39B-D7F6-45E1-9A72-F71A2A7FD243}"/>
              </a:ext>
            </a:extLst>
          </p:cNvPr>
          <p:cNvSpPr txBox="1"/>
          <p:nvPr/>
        </p:nvSpPr>
        <p:spPr>
          <a:xfrm>
            <a:off x="7198107" y="5554447"/>
            <a:ext cx="1115124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915BE45A-8BE8-4227-9AAC-7F19C668B99E}"/>
              </a:ext>
            </a:extLst>
          </p:cNvPr>
          <p:cNvSpPr txBox="1"/>
          <p:nvPr/>
        </p:nvSpPr>
        <p:spPr>
          <a:xfrm>
            <a:off x="6612669" y="5510847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BOISKA </a:t>
            </a:r>
          </a:p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 SP NR 3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3167794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1AEE12-73AC-4794-9390-B97FB516A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1170"/>
            <a:ext cx="12192000" cy="127000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KANALIZACJI SANITARNEJ </a:t>
            </a:r>
            <a:b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TERENIE AGLOMERACJI MŁAWA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64673FAF-F28A-4BC6-AA19-F68F01230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79495115"/>
              </p:ext>
            </p:extLst>
          </p:nvPr>
        </p:nvGraphicFramePr>
        <p:xfrm>
          <a:off x="252589" y="1783081"/>
          <a:ext cx="5843411" cy="413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22A34930-BBC7-461B-B34A-3772E1DBCD38}"/>
              </a:ext>
            </a:extLst>
          </p:cNvPr>
          <p:cNvGrpSpPr/>
          <p:nvPr/>
        </p:nvGrpSpPr>
        <p:grpSpPr>
          <a:xfrm>
            <a:off x="4533386" y="6131791"/>
            <a:ext cx="4156102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B17D39EA-DF40-4FFA-B4C4-5AAC86FD9A2A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70D1266F-7C8F-4109-81D7-03B897289E92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167 283 031,85 zł</a:t>
              </a:r>
            </a:p>
          </p:txBody>
        </p:sp>
      </p:grpSp>
      <p:graphicFrame>
        <p:nvGraphicFramePr>
          <p:cNvPr id="20" name="Tabela 20">
            <a:extLst>
              <a:ext uri="{FF2B5EF4-FFF2-40B4-BE49-F238E27FC236}">
                <a16:creationId xmlns:a16="http://schemas.microsoft.com/office/drawing/2014/main" xmlns="" id="{87DAFF00-FF72-4197-8D8B-3ED3CC1D9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302065"/>
              </p:ext>
            </p:extLst>
          </p:nvPr>
        </p:nvGraphicFramePr>
        <p:xfrm>
          <a:off x="6544451" y="1783081"/>
          <a:ext cx="5394960" cy="413874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97480">
                  <a:extLst>
                    <a:ext uri="{9D8B030D-6E8A-4147-A177-3AD203B41FA5}">
                      <a16:colId xmlns:a16="http://schemas.microsoft.com/office/drawing/2014/main" xmlns="" val="1516846339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xmlns="" val="365578943"/>
                    </a:ext>
                  </a:extLst>
                </a:gridCol>
              </a:tblGrid>
              <a:tr h="852376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Budowa kanalizacji sanitarnej na terenie osiedli Andersa i Wólka – etap I w ulicach: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580490"/>
                  </a:ext>
                </a:extLst>
              </a:tr>
              <a:tr h="487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Płońskiej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Podmiejskiej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89363308"/>
                  </a:ext>
                </a:extLst>
              </a:tr>
              <a:tr h="486617"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Szreńskiej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Batalionów Chłopskich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28985131"/>
                  </a:ext>
                </a:extLst>
              </a:tr>
              <a:tr h="487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Batorego (część)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Malinowskiego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3749791"/>
                  </a:ext>
                </a:extLst>
              </a:tr>
              <a:tr h="486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Bienia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Kolejowej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19963541"/>
                  </a:ext>
                </a:extLst>
              </a:tr>
              <a:tr h="486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Grzybowej 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Niecałej (część)</a:t>
                      </a:r>
                      <a:endParaRPr lang="pl-PL" sz="2000" b="0" i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74249509"/>
                  </a:ext>
                </a:extLst>
              </a:tr>
              <a:tr h="852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Łącznie jest to ok. 8,85 km kanalizacji sanitarnej z przykanalikami.</a:t>
                      </a:r>
                      <a:endParaRPr lang="pl-PL" sz="2000" b="0" i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0983052"/>
                  </a:ext>
                </a:extLst>
              </a:tr>
            </a:tbl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D4DDEDB0-28C9-4005-905A-6B7972353CF8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6A00E64-9BA7-4C72-AAA6-4266BE1B0E6B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8A75068A-336A-4B71-99C7-08DACB4FB14A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6980E328-BB6F-4964-B09D-13CA49CB094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xmlns="" id="{3D09CFC5-3809-4121-B3D4-B7DE972AD408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367 968,85 zł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FB884929-ED7D-457F-A5E9-96C75F526EB5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56E87B2E-9554-44B7-A5F5-C79F046E50C7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0A631BCA-6B84-46BD-B656-F0E32227A6FE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2437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xmlns="" id="{9A307C10-D471-43B8-8164-EE2B715A8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4802687"/>
              </p:ext>
            </p:extLst>
          </p:nvPr>
        </p:nvGraphicFramePr>
        <p:xfrm>
          <a:off x="1858651" y="1557868"/>
          <a:ext cx="8474697" cy="461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DD2478-23E2-4C56-AF12-0ABBFDE35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83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 I OPŁATY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9E0DC3C-DCF0-4F13-9147-B96F2EDAA1D0}"/>
              </a:ext>
            </a:extLst>
          </p:cNvPr>
          <p:cNvSpPr txBox="1"/>
          <p:nvPr/>
        </p:nvSpPr>
        <p:spPr>
          <a:xfrm>
            <a:off x="4176888" y="795868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8B0AC6E-48DC-48CA-A85F-23C24BE7CA18}"/>
              </a:ext>
            </a:extLst>
          </p:cNvPr>
          <p:cNvSpPr txBox="1"/>
          <p:nvPr/>
        </p:nvSpPr>
        <p:spPr>
          <a:xfrm>
            <a:off x="5300132" y="795868"/>
            <a:ext cx="306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34 078 660,00 zł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AAF5FF9B-DF6B-42EC-9A82-EFD90FFE7716}"/>
              </a:ext>
            </a:extLst>
          </p:cNvPr>
          <p:cNvGrpSpPr/>
          <p:nvPr/>
        </p:nvGrpSpPr>
        <p:grpSpPr>
          <a:xfrm>
            <a:off x="0" y="6131791"/>
            <a:ext cx="417688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A09978D8-79E0-45FE-9C67-CE9867BBA3E9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62C8FEB6-97B4-4CA2-B81D-837970E1257F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34 078 660,00 zł</a:t>
              </a:r>
            </a:p>
          </p:txBody>
        </p:sp>
      </p:grp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8BF14C48-B438-4C16-9542-CD6D9605C213}"/>
              </a:ext>
            </a:extLst>
          </p:cNvPr>
          <p:cNvCxnSpPr>
            <a:cxnSpLocks/>
          </p:cNvCxnSpPr>
          <p:nvPr/>
        </p:nvCxnSpPr>
        <p:spPr>
          <a:xfrm flipV="1">
            <a:off x="4785673" y="3091992"/>
            <a:ext cx="304801" cy="106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F90AA5DB-34C9-4221-AC95-443D40FBF418}"/>
              </a:ext>
            </a:extLst>
          </p:cNvPr>
          <p:cNvCxnSpPr>
            <a:cxnSpLocks/>
          </p:cNvCxnSpPr>
          <p:nvPr/>
        </p:nvCxnSpPr>
        <p:spPr>
          <a:xfrm flipV="1">
            <a:off x="7396898" y="2705492"/>
            <a:ext cx="333082" cy="143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A947CFC0-CDBC-4170-8061-0EB682E4F38A}"/>
              </a:ext>
            </a:extLst>
          </p:cNvPr>
          <p:cNvCxnSpPr>
            <a:cxnSpLocks/>
          </p:cNvCxnSpPr>
          <p:nvPr/>
        </p:nvCxnSpPr>
        <p:spPr>
          <a:xfrm flipV="1">
            <a:off x="8735504" y="2432116"/>
            <a:ext cx="342509" cy="134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FCFA7049-4D8E-4BC8-9EA8-155CADDCC85B}"/>
              </a:ext>
            </a:extLst>
          </p:cNvPr>
          <p:cNvCxnSpPr>
            <a:cxnSpLocks/>
          </p:cNvCxnSpPr>
          <p:nvPr/>
        </p:nvCxnSpPr>
        <p:spPr>
          <a:xfrm flipV="1">
            <a:off x="6095999" y="2948278"/>
            <a:ext cx="333082" cy="143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042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12192000" cy="1838325"/>
          </a:xfrm>
        </p:spPr>
        <p:txBody>
          <a:bodyPr>
            <a:noAutofit/>
          </a:bodyPr>
          <a:lstStyle/>
          <a:p>
            <a:pPr algn="ctr"/>
            <a:r>
              <a:rPr lang="pl-PL"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spójności komunikacyjnej Miasta Mława poprzez budowę drugiego etapu Alei Św. Wojciecha wraz z budową skrzyżowania typu rondo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7EF5B5CD-775A-4CD5-98C8-88CB87FCC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47826124"/>
              </p:ext>
            </p:extLst>
          </p:nvPr>
        </p:nvGraphicFramePr>
        <p:xfrm>
          <a:off x="151334" y="2223613"/>
          <a:ext cx="4884646" cy="365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trawa, zewnętrzne, przyroda, góry&#10;&#10;Opis wygenerowany automatycznie">
            <a:extLst>
              <a:ext uri="{FF2B5EF4-FFF2-40B4-BE49-F238E27FC236}">
                <a16:creationId xmlns:a16="http://schemas.microsoft.com/office/drawing/2014/main" xmlns="" id="{52C06E4B-1889-41FC-922C-5C1129CB3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658" y="1971675"/>
            <a:ext cx="6494664" cy="399369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4DC20A8C-EE2F-493B-A495-870B66AA41F9}"/>
              </a:ext>
            </a:extLst>
          </p:cNvPr>
          <p:cNvGrpSpPr/>
          <p:nvPr/>
        </p:nvGrpSpPr>
        <p:grpSpPr>
          <a:xfrm>
            <a:off x="4560117" y="6131790"/>
            <a:ext cx="410589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686FD435-F964-400C-A101-E14B1D6E3E2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11F838B0-3669-4F6A-BA51-F2E82D5C64D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172 263 031,85 zł</a:t>
              </a:r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F4238472-E17C-4973-B892-67E5BF470469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FE33DDFA-9F26-475C-B39E-F9E4CBB23456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8BB2EAF9-6E3E-40DF-B822-BE28C2B47CB4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xmlns="" id="{69CBB13A-E79D-405C-B663-E88BD6473016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BA78EC6C-68A1-49AA-9F25-AC8A3D12C6B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5 347 968,85 zł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E116673B-F441-41B4-8635-727517606E17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8BCF79A1-4F35-4EF7-8A70-5168C97BA6F0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xmlns="" id="{BEB3C11A-21AE-4318-A521-B1809EAD4405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4692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82" y="258114"/>
            <a:ext cx="12174718" cy="682625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i przebudowa dróg na terenie Miasta Mława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7C62D99-78D2-46E8-8F76-E6292B776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4997286"/>
              </p:ext>
            </p:extLst>
          </p:nvPr>
        </p:nvGraphicFramePr>
        <p:xfrm>
          <a:off x="393864" y="1110341"/>
          <a:ext cx="5492047" cy="481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823BAB7B-384D-479D-9A71-734CA72A9CFF}"/>
              </a:ext>
            </a:extLst>
          </p:cNvPr>
          <p:cNvGrpSpPr/>
          <p:nvPr/>
        </p:nvGrpSpPr>
        <p:grpSpPr>
          <a:xfrm>
            <a:off x="4560117" y="6131791"/>
            <a:ext cx="410589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878C054A-4754-4164-A2B0-28E236996B38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BF4AC7BD-2582-44BC-9F54-781EC94277DA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175 953 031,85 zł</a:t>
              </a:r>
            </a:p>
          </p:txBody>
        </p:sp>
      </p:grpSp>
      <p:graphicFrame>
        <p:nvGraphicFramePr>
          <p:cNvPr id="16" name="Tabela 20">
            <a:extLst>
              <a:ext uri="{FF2B5EF4-FFF2-40B4-BE49-F238E27FC236}">
                <a16:creationId xmlns:a16="http://schemas.microsoft.com/office/drawing/2014/main" xmlns="" id="{E362FC0C-BD27-4684-B840-72175861B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413857"/>
              </p:ext>
            </p:extLst>
          </p:nvPr>
        </p:nvGraphicFramePr>
        <p:xfrm>
          <a:off x="6096000" y="1055941"/>
          <a:ext cx="5702136" cy="48897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51068">
                  <a:extLst>
                    <a:ext uri="{9D8B030D-6E8A-4147-A177-3AD203B41FA5}">
                      <a16:colId xmlns:a16="http://schemas.microsoft.com/office/drawing/2014/main" xmlns="" val="1516846339"/>
                    </a:ext>
                  </a:extLst>
                </a:gridCol>
                <a:gridCol w="2851068">
                  <a:extLst>
                    <a:ext uri="{9D8B030D-6E8A-4147-A177-3AD203B41FA5}">
                      <a16:colId xmlns:a16="http://schemas.microsoft.com/office/drawing/2014/main" xmlns="" val="365578943"/>
                    </a:ext>
                  </a:extLst>
                </a:gridCol>
              </a:tblGrid>
              <a:tr h="752242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latach 2021 – 2024 planuje się </a:t>
                      </a:r>
                    </a:p>
                    <a:p>
                      <a:pPr algn="ctr"/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budowę i przebudowę m.in. w ulicach: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580490"/>
                  </a:ext>
                </a:extLst>
              </a:tr>
              <a:tr h="42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Piotra Skargi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89363308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Wiejskiej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Generała Maczka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28985131"/>
                  </a:ext>
                </a:extLst>
              </a:tr>
              <a:tr h="42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Ciechanowskiej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Studzieniec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3749791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Okólnej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Ogrodowej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19963541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Dalekiej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Krótkiej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74249509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Małej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Kowalczyka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79357315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Powstańców Wielkopolskich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Narodowych Sił Zbrojnych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04687451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Kleniewskiego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Baczyńskiego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84751011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i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Wetmańskiego</a:t>
                      </a:r>
                      <a:endParaRPr lang="pl-PL" sz="2000" b="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Łącznej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91911890"/>
                  </a:ext>
                </a:extLst>
              </a:tr>
            </a:tbl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326C43CF-CA4D-4626-9D17-09D9D48E000D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BBC2B6B-E82B-4290-A62B-A9A14F77B2A4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C70DF184-BDF7-4EB7-9CC3-25397DA4A9C1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5A217BA3-6EB2-4FD7-A366-42E90B9C2B77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EB7C2782-3D96-41E7-88FD-D49CB0311431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9 037 968,85 zł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E7E3C4E5-FB89-4C93-8287-8ABD83F190B4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53D84544-ADA7-4D1F-AB63-36BB56A701F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xmlns="" id="{60288E2B-6403-4AFD-999A-246F37E751BA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71783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9278"/>
            <a:ext cx="12192000" cy="1110569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bazy sportowej 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terenie Miasta Mława</a:t>
            </a:r>
            <a:endParaRPr lang="pl-PL" sz="4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136C611D-0555-4687-AABE-76DA1A85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3098011"/>
              </p:ext>
            </p:extLst>
          </p:nvPr>
        </p:nvGraphicFramePr>
        <p:xfrm>
          <a:off x="157302" y="1670976"/>
          <a:ext cx="4793839" cy="403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30D0E283-E924-4B28-B4CC-3A1DFC16E414}"/>
              </a:ext>
            </a:extLst>
          </p:cNvPr>
          <p:cNvGrpSpPr/>
          <p:nvPr/>
        </p:nvGrpSpPr>
        <p:grpSpPr>
          <a:xfrm>
            <a:off x="4560117" y="6131791"/>
            <a:ext cx="410589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5833A1C1-E09B-4132-A05E-3785856D2529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20D6E4CB-C1D9-4022-9320-0CA8B65FF295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182 473 031,85 zł</a:t>
              </a:r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E0A2243-D115-4883-B25E-E8B101C12C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1" t="13842"/>
          <a:stretch/>
        </p:blipFill>
        <p:spPr>
          <a:xfrm>
            <a:off x="5051859" y="1670977"/>
            <a:ext cx="6982839" cy="390776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A3E746F8-83F0-4726-985E-2BDBC5A49FE4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A2A20BF-6E05-41BD-BAAE-A3049D2F7E6F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583EE48D-61D5-4263-AE07-1FC4798637A9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5388C8A9-AC34-40F4-A20C-9B82E7013FBF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24BD3917-87B9-4FD7-B801-419D5015E86E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15 557 968,85 zł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E9AFB3A7-32DC-422F-89F6-FE9F041C2503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38C1116F-1D7E-49C8-A455-75D280C35C7A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xmlns="" id="{FBFFB584-AA3E-4217-B3CF-CF77C9DF6C22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9907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9859"/>
            <a:ext cx="12192000" cy="692870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 Dworca  Zintegrowanego w Mławie</a:t>
            </a:r>
            <a:endParaRPr lang="pl-PL" sz="4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E394AC5E-E19F-4AEA-AF2C-B19713EA2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31612483"/>
              </p:ext>
            </p:extLst>
          </p:nvPr>
        </p:nvGraphicFramePr>
        <p:xfrm>
          <a:off x="6860006" y="2203018"/>
          <a:ext cx="4335965" cy="296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FAE354E5-A264-4F83-91CD-E3B4B81A68E6}"/>
              </a:ext>
            </a:extLst>
          </p:cNvPr>
          <p:cNvGrpSpPr/>
          <p:nvPr/>
        </p:nvGrpSpPr>
        <p:grpSpPr>
          <a:xfrm>
            <a:off x="4553902" y="6131791"/>
            <a:ext cx="4112111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37BCF5EB-ACA5-449B-ADFB-1445050D22B0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A98E6D5A-8167-4B9D-ADB0-111F31ACB367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184 093 031,85 zł</a:t>
              </a:r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B2E87291-34C9-4D4A-9AE2-B0D9A252D0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39" t="39104"/>
          <a:stretch/>
        </p:blipFill>
        <p:spPr>
          <a:xfrm>
            <a:off x="604319" y="1404346"/>
            <a:ext cx="5742437" cy="456163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13611446-95C3-4217-AE96-3DB72DAF3BE2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13E0143D-5AF5-49BC-9776-7BDC54F5068F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739AC895-EEBA-49DA-A57A-07317840D1AC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xmlns="" id="{DF8CB51D-9937-44C5-B998-952DDDE9BAE6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67FE1B18-9575-4ED5-BBFB-F86133C7B6A0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17 177 968,85 zł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82A9A3A8-F3FA-4977-A5A1-6E7149129027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08658DB9-0286-41A1-8F29-FAE832F252C5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xmlns="" id="{A2E2B6E0-309C-45F3-BC19-615861302C8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14702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0216"/>
            <a:ext cx="12192000" cy="1141412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 systemu ogrzewania gazowego budynków przy ul. Komunalnej 5 i 7 w Mławie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E394AC5E-E19F-4AEA-AF2C-B19713EA2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2699951"/>
              </p:ext>
            </p:extLst>
          </p:nvPr>
        </p:nvGraphicFramePr>
        <p:xfrm>
          <a:off x="2791177" y="2221319"/>
          <a:ext cx="6609645" cy="322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2735B2F-1751-43D6-A3E3-0B7E259277E7}"/>
              </a:ext>
            </a:extLst>
          </p:cNvPr>
          <p:cNvGrpSpPr/>
          <p:nvPr/>
        </p:nvGrpSpPr>
        <p:grpSpPr>
          <a:xfrm>
            <a:off x="4544075" y="6131791"/>
            <a:ext cx="41219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27F0C238-65EE-4AED-BA90-3D09E1049121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12544CCD-870D-432A-A40A-44ADE8C9839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184 323 031,85 zł</a:t>
              </a: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7FCAD2B-C65B-45A3-89E0-C533DF9C6874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EDEF45C-9700-4819-B3AF-46BFED0D71F5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5D3666DF-DCFE-48D5-BDDC-9C42DD42FCF9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C566A922-06C6-43BC-B522-FEE685F486E2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317F4E27-B50F-4ED3-880F-0C6246D15D99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17 407 968,85 zł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7EB28EEB-2B10-4BCC-AC54-A0BED9CF1AD0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6C1E1772-8D0E-4254-AB92-E025082BDF6A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xmlns="" id="{B5AD6F79-1FAB-45B2-A1EE-FB58BE412D83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33912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26C384-F054-4EA5-B4F1-0B916CB9D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0216"/>
            <a:ext cx="12192000" cy="1141412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boiska sportowego 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 Szkole Podstawowej nr 3 w Mławie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E394AC5E-E19F-4AEA-AF2C-B19713EA2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80652216"/>
              </p:ext>
            </p:extLst>
          </p:nvPr>
        </p:nvGraphicFramePr>
        <p:xfrm>
          <a:off x="2791177" y="2221319"/>
          <a:ext cx="6609645" cy="322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2735B2F-1751-43D6-A3E3-0B7E259277E7}"/>
              </a:ext>
            </a:extLst>
          </p:cNvPr>
          <p:cNvGrpSpPr/>
          <p:nvPr/>
        </p:nvGrpSpPr>
        <p:grpSpPr>
          <a:xfrm>
            <a:off x="4544075" y="6131791"/>
            <a:ext cx="41219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27F0C238-65EE-4AED-BA90-3D09E1049121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12544CCD-870D-432A-A40A-44ADE8C9839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Wydatki: 184 582 127,85 zł</a:t>
              </a: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7FCAD2B-C65B-45A3-89E0-C533DF9C6874}"/>
              </a:ext>
            </a:extLst>
          </p:cNvPr>
          <p:cNvSpPr txBox="1"/>
          <p:nvPr/>
        </p:nvSpPr>
        <p:spPr>
          <a:xfrm>
            <a:off x="393942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pl-PL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EDEF45C-9700-4819-B3AF-46BFED0D71F5}"/>
              </a:ext>
            </a:extLst>
          </p:cNvPr>
          <p:cNvSpPr txBox="1"/>
          <p:nvPr/>
        </p:nvSpPr>
        <p:spPr>
          <a:xfrm>
            <a:off x="8496288" y="5977718"/>
            <a:ext cx="787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5D3666DF-DCFE-48D5-BDDC-9C42DD42FCF9}"/>
              </a:ext>
            </a:extLst>
          </p:cNvPr>
          <p:cNvGrpSpPr/>
          <p:nvPr/>
        </p:nvGrpSpPr>
        <p:grpSpPr>
          <a:xfrm>
            <a:off x="9113719" y="6118514"/>
            <a:ext cx="3078281" cy="715559"/>
            <a:chOff x="0" y="2927445"/>
            <a:chExt cx="2706687" cy="162401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C566A922-06C6-43BC-B522-FEE685F486E2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317F4E27-B50F-4ED3-880F-0C6246D15D99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17 667 064,85 zł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7EB28EEB-2B10-4BCC-AC54-A0BED9CF1AD0}"/>
              </a:ext>
            </a:extLst>
          </p:cNvPr>
          <p:cNvGrpSpPr/>
          <p:nvPr/>
        </p:nvGrpSpPr>
        <p:grpSpPr>
          <a:xfrm>
            <a:off x="0" y="6131791"/>
            <a:ext cx="409073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6C1E1772-8D0E-4254-AB92-E025082BDF6A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xmlns="" id="{B5AD6F79-1FAB-45B2-A1EE-FB58BE412D83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166 915 063,00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78797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8D65D75A-070E-42B6-B41A-58862BE2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505646"/>
              </p:ext>
            </p:extLst>
          </p:nvPr>
        </p:nvGraphicFramePr>
        <p:xfrm>
          <a:off x="970844" y="1211979"/>
          <a:ext cx="10250311" cy="392269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26042">
                  <a:extLst>
                    <a:ext uri="{9D8B030D-6E8A-4147-A177-3AD203B41FA5}">
                      <a16:colId xmlns:a16="http://schemas.microsoft.com/office/drawing/2014/main" xmlns="" val="3659633808"/>
                    </a:ext>
                  </a:extLst>
                </a:gridCol>
                <a:gridCol w="2724269">
                  <a:extLst>
                    <a:ext uri="{9D8B030D-6E8A-4147-A177-3AD203B41FA5}">
                      <a16:colId xmlns:a16="http://schemas.microsoft.com/office/drawing/2014/main" xmlns="" val="1719888594"/>
                    </a:ext>
                  </a:extLst>
                </a:gridCol>
              </a:tblGrid>
              <a:tr h="7626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MAJĄTKOWE W FORMIE DOTACJI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2928955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Pomocy finansowa dla Powiatu Mławskiego na realizację zadań: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2692204"/>
                  </a:ext>
                </a:extLst>
              </a:tr>
              <a:tr h="605025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Budowa chodnika w ul. Nowowiejskiej (droga powiatowa)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275 000,00 zł</a:t>
                      </a:r>
                      <a:endParaRPr lang="pl-PL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2719685"/>
                  </a:ext>
                </a:extLst>
              </a:tr>
              <a:tr h="707573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Przebudowa ul. Nowej (droga powiatowa)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pl-PL" sz="19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Zadanie wieloletnie, plan na 2022 r. 900 000,00 zł.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840 000,00 zł</a:t>
                      </a:r>
                      <a:endParaRPr lang="pl-PL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45041"/>
                  </a:ext>
                </a:extLst>
              </a:tr>
              <a:tr h="1087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Pomoc finansowa dla Województwa dot. budowy obwodnicy zachodniej  w latach 2008-2021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150 000,00 zł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9703678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6D64C8D-6C39-47D8-9B7C-7D8F3667EA18}"/>
              </a:ext>
            </a:extLst>
          </p:cNvPr>
          <p:cNvSpPr txBox="1"/>
          <p:nvPr/>
        </p:nvSpPr>
        <p:spPr>
          <a:xfrm>
            <a:off x="8647970" y="5122801"/>
            <a:ext cx="280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1 265 000,00 zł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317A00D-5CA6-4230-9CBB-8D6246C5240C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B606FAF5-99EE-440B-8C7A-D74AAB9FEDCC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xmlns="" id="{C0F0926A-DF65-459C-8D03-A7CE8E8D17AC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xmlns="" id="{B141C293-3D72-4397-A83C-E377C83BC20C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xmlns="" id="{B69DF78F-5CCB-4405-AB40-3098AA992725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xmlns="" id="{A6BEEF78-DFAF-40D1-9595-BF8638C1E9BF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D7983D17-B98B-4722-B864-7098B30380F8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D31122F7-5F3B-4CCF-8C02-9C759BC25547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xmlns="" id="{79246DAD-34E1-4F6D-A4F5-A2C4B13CB90E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70774F8E-2470-4E81-9029-458D362B1A6B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E559C1DE-D27A-4CC2-ADF4-96539BA15E7C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7145309E-ED4B-44B1-ABF0-D9EA06A339E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771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7FF7A2-C70E-442B-8126-D7C57D455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48393"/>
            <a:ext cx="12192000" cy="693738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RAZEM PLANOWANE WYDATKI</a:t>
            </a:r>
          </a:p>
        </p:txBody>
      </p:sp>
      <p:graphicFrame>
        <p:nvGraphicFramePr>
          <p:cNvPr id="16" name="Tabela 11">
            <a:extLst>
              <a:ext uri="{FF2B5EF4-FFF2-40B4-BE49-F238E27FC236}">
                <a16:creationId xmlns:a16="http://schemas.microsoft.com/office/drawing/2014/main" xmlns="" id="{093D1AEC-0239-49A0-B1B1-1E46EBE5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140728"/>
              </p:ext>
            </p:extLst>
          </p:nvPr>
        </p:nvGraphicFramePr>
        <p:xfrm>
          <a:off x="1044222" y="2206916"/>
          <a:ext cx="10103556" cy="2988000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3445032">
                  <a:extLst>
                    <a:ext uri="{9D8B030D-6E8A-4147-A177-3AD203B41FA5}">
                      <a16:colId xmlns:a16="http://schemas.microsoft.com/office/drawing/2014/main" xmlns="" val="2211477353"/>
                    </a:ext>
                  </a:extLst>
                </a:gridCol>
                <a:gridCol w="3290672">
                  <a:extLst>
                    <a:ext uri="{9D8B030D-6E8A-4147-A177-3AD203B41FA5}">
                      <a16:colId xmlns:a16="http://schemas.microsoft.com/office/drawing/2014/main" xmlns="" val="3840246438"/>
                    </a:ext>
                  </a:extLst>
                </a:gridCol>
                <a:gridCol w="3367852">
                  <a:extLst>
                    <a:ext uri="{9D8B030D-6E8A-4147-A177-3AD203B41FA5}">
                      <a16:colId xmlns:a16="http://schemas.microsoft.com/office/drawing/2014/main" xmlns="" val="3730355796"/>
                    </a:ext>
                  </a:extLst>
                </a:gridCol>
              </a:tblGrid>
              <a:tr h="1001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ogółem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185 847 127,85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325131"/>
                  </a:ext>
                </a:extLst>
              </a:tr>
              <a:tr h="958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bieżące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157 764 031,85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85%</a:t>
                      </a:r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685243"/>
                  </a:ext>
                </a:extLst>
              </a:tr>
              <a:tr h="102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 majątkowe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28 083 096,00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99235417"/>
                  </a:ext>
                </a:extLst>
              </a:tr>
            </a:tbl>
          </a:graphicData>
        </a:graphic>
      </p:graphicFrame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995105B4-AE4C-4BFD-A9FB-5070263CC4B1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159EA527-A2D7-4091-94AF-CC66826A90CC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0BC1BFAC-EA94-49A5-A8E2-F15B0B3DF6F4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xmlns="" id="{FE6A1494-F62A-43CD-A289-CCD7E8D8A2EE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43116758-1628-4791-B491-282CD24223E8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89C9B9A9-BA44-456B-81AE-709490828029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xmlns="" id="{22E4BB9D-305C-4530-A497-376ACBEE0BE6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296E43D7-87A8-4AAA-A3CF-A7D69FE4E333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xmlns="" id="{022B0B0E-28B7-402B-96DD-D1E5B02EA44A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8E8454CE-F17F-414F-8410-C88B3D20C9CF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2364BC59-D128-4EF7-8487-2E17ADAD0058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A03EF397-9094-404B-8227-764887C438D3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61173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4B41F812-DF84-4D58-AD56-85C46EFF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707244"/>
              </p:ext>
            </p:extLst>
          </p:nvPr>
        </p:nvGraphicFramePr>
        <p:xfrm>
          <a:off x="3420533" y="1142951"/>
          <a:ext cx="5350934" cy="1524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75467">
                  <a:extLst>
                    <a:ext uri="{9D8B030D-6E8A-4147-A177-3AD203B41FA5}">
                      <a16:colId xmlns:a16="http://schemas.microsoft.com/office/drawing/2014/main" xmlns="" val="3049263751"/>
                    </a:ext>
                  </a:extLst>
                </a:gridCol>
                <a:gridCol w="2675467">
                  <a:extLst>
                    <a:ext uri="{9D8B030D-6E8A-4147-A177-3AD203B41FA5}">
                      <a16:colId xmlns:a16="http://schemas.microsoft.com/office/drawing/2014/main" xmlns="" val="337835414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166 915 063,00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203500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WYDATKI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185 847 127,85 zł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299246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DEFICYT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- 18 932 064,85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1441293"/>
                  </a:ext>
                </a:extLst>
              </a:tr>
            </a:tbl>
          </a:graphicData>
        </a:graphic>
      </p:graphicFrame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A5721CB3-9B56-4719-917C-365B87436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3640910"/>
              </p:ext>
            </p:extLst>
          </p:nvPr>
        </p:nvGraphicFramePr>
        <p:xfrm>
          <a:off x="1258709" y="3014133"/>
          <a:ext cx="9674577" cy="142663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7145062">
                  <a:extLst>
                    <a:ext uri="{9D8B030D-6E8A-4147-A177-3AD203B41FA5}">
                      <a16:colId xmlns:a16="http://schemas.microsoft.com/office/drawing/2014/main" xmlns="" val="1765176949"/>
                    </a:ext>
                  </a:extLst>
                </a:gridCol>
                <a:gridCol w="2529515">
                  <a:extLst>
                    <a:ext uri="{9D8B030D-6E8A-4147-A177-3AD203B41FA5}">
                      <a16:colId xmlns:a16="http://schemas.microsoft.com/office/drawing/2014/main" xmlns="" val="2183941908"/>
                    </a:ext>
                  </a:extLst>
                </a:gridCol>
              </a:tblGrid>
              <a:tr h="367629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PRZYCHODY OGÓŁEM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146372"/>
                  </a:ext>
                </a:extLst>
              </a:tr>
              <a:tr h="6341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Przychody ze sprzedaży innych papierów wartościowych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14 300 000,00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1336541"/>
                  </a:ext>
                </a:extLst>
              </a:tr>
              <a:tr h="367404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Wolne środki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10 253 064,85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7991084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109061BA-C811-4CE4-8E6F-9DA41EFA6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787234"/>
              </p:ext>
            </p:extLst>
          </p:nvPr>
        </p:nvGraphicFramePr>
        <p:xfrm>
          <a:off x="1258709" y="4758709"/>
          <a:ext cx="9674578" cy="12420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329868">
                  <a:extLst>
                    <a:ext uri="{9D8B030D-6E8A-4147-A177-3AD203B41FA5}">
                      <a16:colId xmlns:a16="http://schemas.microsoft.com/office/drawing/2014/main" xmlns="" val="2385575877"/>
                    </a:ext>
                  </a:extLst>
                </a:gridCol>
                <a:gridCol w="3344710">
                  <a:extLst>
                    <a:ext uri="{9D8B030D-6E8A-4147-A177-3AD203B41FA5}">
                      <a16:colId xmlns:a16="http://schemas.microsoft.com/office/drawing/2014/main" xmlns="" val="1450082428"/>
                    </a:ext>
                  </a:extLst>
                </a:gridCol>
              </a:tblGrid>
              <a:tr h="41402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ROZCHODY OGÓŁEM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92653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Wykup papierów wartościowych (obligacji)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5 500 000,00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9350337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Spłaty otrzymanych krajowych pożyczek i kredytów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121 000,00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3862585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CE13247-1083-4CBB-A7EA-001E684A68E2}"/>
              </a:ext>
            </a:extLst>
          </p:cNvPr>
          <p:cNvSpPr txBox="1"/>
          <p:nvPr/>
        </p:nvSpPr>
        <p:spPr>
          <a:xfrm>
            <a:off x="0" y="2144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D7DB2B01-9022-4ADA-BFD9-03E58CA8E7CC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xmlns="" id="{3D14A0A1-0515-435B-8AD9-EC89A1B6EA27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xmlns="" id="{14396A9C-40E6-4E02-B5D9-9D2337F9D621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xmlns="" id="{F4F432A6-DD44-48AB-90D4-6A3914B65ACF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xmlns="" id="{61748E45-4A37-4D84-8E0A-BDF33B3E53C6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xmlns="" id="{856F5A88-7A2F-44BF-93F7-2FCF645B80E0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8E9624CE-1297-4DAF-AC09-9A6742B0D16B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xmlns="" id="{1F29CB24-CEB2-4628-9063-4739D2DD47F9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9" name="pole tekstowe 28">
                <a:extLst>
                  <a:ext uri="{FF2B5EF4-FFF2-40B4-BE49-F238E27FC236}">
                    <a16:creationId xmlns:a16="http://schemas.microsoft.com/office/drawing/2014/main" xmlns="" id="{B44D0193-20EF-4F9B-953F-0CF706902805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xmlns="" id="{EE5AD58C-A087-4ADB-B80B-9775C630682D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9C93644F-2D8A-406C-B853-9B18C2A1612E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xmlns="" id="{D6CC705B-DE94-4795-85E6-EE42F12CD08A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3313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59C6A3D-07D2-4953-8534-C0BC74B1B652}"/>
              </a:ext>
            </a:extLst>
          </p:cNvPr>
          <p:cNvSpPr txBox="1"/>
          <p:nvPr/>
        </p:nvSpPr>
        <p:spPr>
          <a:xfrm>
            <a:off x="0" y="204878"/>
            <a:ext cx="121920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Zakład Wodociągów, Kanalizacji i Oczyszczania Ścieków </a:t>
            </a:r>
          </a:p>
          <a:p>
            <a:pPr algn="ctr">
              <a:lnSpc>
                <a:spcPct val="107000"/>
              </a:lnSpc>
            </a:pPr>
            <a:r>
              <a:rPr lang="pl-PL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„Wod – Kan” Sp. z o.o.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2BFA009-E6E2-48D8-A630-11490A0404BE}"/>
              </a:ext>
            </a:extLst>
          </p:cNvPr>
          <p:cNvSpPr txBox="1"/>
          <p:nvPr/>
        </p:nvSpPr>
        <p:spPr>
          <a:xfrm>
            <a:off x="160227" y="12289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Zaplanowane w 2021 </a:t>
            </a: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przedsięwzięcia rozwojowo – modernizacyjne</a:t>
            </a:r>
          </a:p>
          <a:p>
            <a:pPr algn="ctr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2 338 000,00 zł (środki własne spółki)</a:t>
            </a:r>
          </a:p>
        </p:txBody>
      </p:sp>
      <p:grpSp>
        <p:nvGrpSpPr>
          <p:cNvPr id="40" name="Grupa 39">
            <a:extLst>
              <a:ext uri="{FF2B5EF4-FFF2-40B4-BE49-F238E27FC236}">
                <a16:creationId xmlns:a16="http://schemas.microsoft.com/office/drawing/2014/main" xmlns="" id="{0882B4CA-5D67-4D08-AA9B-9020BAB7A929}"/>
              </a:ext>
            </a:extLst>
          </p:cNvPr>
          <p:cNvGrpSpPr/>
          <p:nvPr/>
        </p:nvGrpSpPr>
        <p:grpSpPr>
          <a:xfrm>
            <a:off x="238178" y="2059931"/>
            <a:ext cx="2848785" cy="4251659"/>
            <a:chOff x="604180" y="2462059"/>
            <a:chExt cx="2567196" cy="3732924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xmlns="" id="{E0C3DA7F-FF25-42A0-BE6D-4CE9C480B9FA}"/>
                </a:ext>
              </a:extLst>
            </p:cNvPr>
            <p:cNvGrpSpPr/>
            <p:nvPr/>
          </p:nvGrpSpPr>
          <p:grpSpPr>
            <a:xfrm>
              <a:off x="604185" y="2462059"/>
              <a:ext cx="2567191" cy="676285"/>
              <a:chOff x="3055" y="161340"/>
              <a:chExt cx="1837531" cy="640178"/>
            </a:xfrm>
          </p:grpSpPr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xmlns="" id="{E240576C-A614-467F-AA91-848FE872BE4E}"/>
                  </a:ext>
                </a:extLst>
              </p:cNvPr>
              <p:cNvSpPr/>
              <p:nvPr/>
            </p:nvSpPr>
            <p:spPr>
              <a:xfrm>
                <a:off x="3055" y="161340"/>
                <a:ext cx="1837531" cy="640178"/>
              </a:xfrm>
              <a:prstGeom prst="rect">
                <a:avLst/>
              </a:prstGeom>
            </p:spPr>
            <p:style>
              <a:ln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xmlns="" id="{857347D6-17D9-4E46-8632-ACC8856A9980}"/>
                  </a:ext>
                </a:extLst>
              </p:cNvPr>
              <p:cNvSpPr txBox="1"/>
              <p:nvPr/>
            </p:nvSpPr>
            <p:spPr>
              <a:xfrm>
                <a:off x="3055" y="161340"/>
                <a:ext cx="1837531" cy="6401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</a:t>
                </a: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aopatrzenie w wodę</a:t>
                </a:r>
              </a:p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348 000,00 zł </a:t>
                </a: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xmlns="" id="{AEA932F3-229B-4EC6-8540-F5DFE25EAB7F}"/>
                </a:ext>
              </a:extLst>
            </p:cNvPr>
            <p:cNvGrpSpPr/>
            <p:nvPr/>
          </p:nvGrpSpPr>
          <p:grpSpPr>
            <a:xfrm>
              <a:off x="604180" y="3138344"/>
              <a:ext cx="2567196" cy="3056639"/>
              <a:chOff x="2209" y="682160"/>
              <a:chExt cx="2157881" cy="2648650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xmlns="" id="{513F345C-BE82-4E7A-AE3A-33CDADC0D538}"/>
                  </a:ext>
                </a:extLst>
              </p:cNvPr>
              <p:cNvSpPr/>
              <p:nvPr/>
            </p:nvSpPr>
            <p:spPr>
              <a:xfrm>
                <a:off x="2213" y="682160"/>
                <a:ext cx="2157877" cy="24505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2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xmlns="" id="{5003AAE5-ED66-4FF4-ADB5-10D5D5F4C856}"/>
                  </a:ext>
                </a:extLst>
              </p:cNvPr>
              <p:cNvSpPr txBox="1"/>
              <p:nvPr/>
            </p:nvSpPr>
            <p:spPr>
              <a:xfrm>
                <a:off x="2209" y="780028"/>
                <a:ext cx="2157877" cy="25507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674" tIns="58674" rIns="78232" bIns="88011" numCol="1" spcCol="1270" anchor="t" anchorCtr="0">
                <a:noAutofit/>
              </a:bodyPr>
              <a:lstStyle/>
              <a:p>
                <a:pPr marL="0" lvl="1" defTabSz="488950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Budowę sieci wodociągowych </a:t>
                </a:r>
              </a:p>
              <a:p>
                <a:pPr marL="0" lvl="1" defTabSz="48895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 ulicach: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Studzieniec,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Błękitnej,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Lazurowej,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Abpa Nowowiejskiego,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Modrej,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Turkusowej,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Jasnej, </a:t>
                </a:r>
              </a:p>
              <a:p>
                <a:pPr marL="57150" lvl="1" indent="-57150" defTabSz="488950"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Grzybowej.</a:t>
                </a:r>
                <a:endParaRPr lang="pl-PL" sz="1400" kern="1200" dirty="0"/>
              </a:p>
            </p:txBody>
          </p:sp>
        </p:grp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xmlns="" id="{B3F5749B-0F71-4733-AD4F-D47C953684F9}"/>
              </a:ext>
            </a:extLst>
          </p:cNvPr>
          <p:cNvGrpSpPr/>
          <p:nvPr/>
        </p:nvGrpSpPr>
        <p:grpSpPr>
          <a:xfrm>
            <a:off x="6256204" y="2057952"/>
            <a:ext cx="2848778" cy="4095464"/>
            <a:chOff x="6453427" y="2462059"/>
            <a:chExt cx="2567189" cy="3642613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xmlns="" id="{9B6F0A92-3C4D-40C4-9979-DE497329BFE6}"/>
                </a:ext>
              </a:extLst>
            </p:cNvPr>
            <p:cNvGrpSpPr/>
            <p:nvPr/>
          </p:nvGrpSpPr>
          <p:grpSpPr>
            <a:xfrm>
              <a:off x="6453432" y="2462059"/>
              <a:ext cx="2567178" cy="676287"/>
              <a:chOff x="34" y="72426"/>
              <a:chExt cx="3309436" cy="776347"/>
            </a:xfrm>
          </p:grpSpPr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xmlns="" id="{02B51453-92AC-407A-B966-0DA107EA5322}"/>
                  </a:ext>
                </a:extLst>
              </p:cNvPr>
              <p:cNvSpPr/>
              <p:nvPr/>
            </p:nvSpPr>
            <p:spPr>
              <a:xfrm>
                <a:off x="34" y="72426"/>
                <a:ext cx="3309436" cy="776347"/>
              </a:xfrm>
              <a:prstGeom prst="rect">
                <a:avLst/>
              </a:prstGeom>
            </p:spPr>
            <p:style>
              <a:ln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xmlns="" id="{82F5135F-E7A4-462D-8B6F-0F66B4572EED}"/>
                  </a:ext>
                </a:extLst>
              </p:cNvPr>
              <p:cNvSpPr txBox="1"/>
              <p:nvPr/>
            </p:nvSpPr>
            <p:spPr>
              <a:xfrm>
                <a:off x="34" y="72426"/>
                <a:ext cx="3309436" cy="77634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dprowadzanie ścieków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110 000,00 zł</a:t>
                </a:r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B62BCB42-F2DF-48C1-88F0-6C56F3126134}"/>
                </a:ext>
              </a:extLst>
            </p:cNvPr>
            <p:cNvGrpSpPr/>
            <p:nvPr/>
          </p:nvGrpSpPr>
          <p:grpSpPr>
            <a:xfrm>
              <a:off x="6453427" y="3138345"/>
              <a:ext cx="2567189" cy="2966327"/>
              <a:chOff x="34" y="1092825"/>
              <a:chExt cx="3309436" cy="2061156"/>
            </a:xfrm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B749D2F6-49E2-4C90-877D-2F595BACA1D4}"/>
                  </a:ext>
                </a:extLst>
              </p:cNvPr>
              <p:cNvSpPr/>
              <p:nvPr/>
            </p:nvSpPr>
            <p:spPr>
              <a:xfrm>
                <a:off x="34" y="1092825"/>
                <a:ext cx="3309436" cy="19818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2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xmlns="" id="{3854EDEF-5971-4906-8E86-186932BE3E92}"/>
                  </a:ext>
                </a:extLst>
              </p:cNvPr>
              <p:cNvSpPr txBox="1"/>
              <p:nvPr/>
            </p:nvSpPr>
            <p:spPr>
              <a:xfrm>
                <a:off x="34" y="1164693"/>
                <a:ext cx="3309436" cy="1989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346" tIns="101346" rIns="135128" bIns="152019" numCol="1" spcCol="1270" anchor="t" anchorCtr="0">
                <a:noAutofit/>
              </a:bodyPr>
              <a:lstStyle/>
              <a:p>
                <a:pPr marL="0" lvl="1" defTabSz="8445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 będą dotyczyły m.in.:</a:t>
                </a:r>
              </a:p>
              <a:p>
                <a:pPr marL="171450" lvl="1" indent="-171450" defTabSz="8445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i wdrożenia GIS (System Informacji Geograficznej),</a:t>
                </a:r>
              </a:p>
              <a:p>
                <a:pPr marL="171450" lvl="1" indent="-17145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remontu sieci kanalizacji sanitarnej w ul. Świerkowej,</a:t>
                </a:r>
              </a:p>
              <a:p>
                <a:pPr marL="171450" lvl="1" indent="-17145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pomp do przepompowni ścieków.</a:t>
                </a:r>
              </a:p>
              <a:p>
                <a:pPr marL="171450" lvl="1" indent="-17145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pl-PL" sz="14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xmlns="" id="{D9C7749E-DFED-41F4-B2B1-D9B025C41A6A}"/>
              </a:ext>
            </a:extLst>
          </p:cNvPr>
          <p:cNvGrpSpPr/>
          <p:nvPr/>
        </p:nvGrpSpPr>
        <p:grpSpPr>
          <a:xfrm>
            <a:off x="3247192" y="2057952"/>
            <a:ext cx="2848787" cy="4134038"/>
            <a:chOff x="3528807" y="2462060"/>
            <a:chExt cx="2567193" cy="3663246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B798EE9B-D492-485D-AAAD-BDE849332BAB}"/>
                </a:ext>
              </a:extLst>
            </p:cNvPr>
            <p:cNvGrpSpPr/>
            <p:nvPr/>
          </p:nvGrpSpPr>
          <p:grpSpPr>
            <a:xfrm>
              <a:off x="3528809" y="2462060"/>
              <a:ext cx="2567191" cy="676288"/>
              <a:chOff x="2462192" y="75112"/>
              <a:chExt cx="2157877" cy="607049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xmlns="" id="{100F1E48-3A88-4A9E-80E6-31154AA64C69}"/>
                  </a:ext>
                </a:extLst>
              </p:cNvPr>
              <p:cNvSpPr/>
              <p:nvPr/>
            </p:nvSpPr>
            <p:spPr>
              <a:xfrm>
                <a:off x="2462192" y="75112"/>
                <a:ext cx="2157877" cy="607048"/>
              </a:xfrm>
              <a:prstGeom prst="rect">
                <a:avLst/>
              </a:prstGeom>
            </p:spPr>
            <p:style>
              <a:lnRef idx="1">
                <a:schemeClr val="accent5">
                  <a:alpha val="90000"/>
                  <a:hueOff val="0"/>
                  <a:satOff val="0"/>
                  <a:lumOff val="0"/>
                  <a:alphaOff val="-20000"/>
                </a:schemeClr>
              </a:lnRef>
              <a:fillRef idx="2">
                <a:schemeClr val="accent5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1">
                <a:schemeClr val="accent5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xmlns="" id="{172EA746-39F5-43D9-9E84-BD3084541628}"/>
                  </a:ext>
                </a:extLst>
              </p:cNvPr>
              <p:cNvSpPr txBox="1"/>
              <p:nvPr/>
            </p:nvSpPr>
            <p:spPr>
              <a:xfrm>
                <a:off x="2462192" y="75112"/>
                <a:ext cx="2157877" cy="607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</a:t>
                </a: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użycie wody 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1 195 000,00 zł</a:t>
                </a:r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1EB9B852-80DF-4B2B-9473-86687FBC8FE7}"/>
                </a:ext>
              </a:extLst>
            </p:cNvPr>
            <p:cNvGrpSpPr/>
            <p:nvPr/>
          </p:nvGrpSpPr>
          <p:grpSpPr>
            <a:xfrm>
              <a:off x="3528807" y="3138347"/>
              <a:ext cx="2567191" cy="2986959"/>
              <a:chOff x="2462193" y="1022275"/>
              <a:chExt cx="2157877" cy="2037403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xmlns="" id="{32F8A513-5346-4122-B966-8BF453BAAF18}"/>
                  </a:ext>
                </a:extLst>
              </p:cNvPr>
              <p:cNvSpPr/>
              <p:nvPr/>
            </p:nvSpPr>
            <p:spPr>
              <a:xfrm>
                <a:off x="2462193" y="1022275"/>
                <a:ext cx="2157877" cy="1945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2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xmlns="" id="{74CC073F-A006-4A5A-B5F2-F2A57E5F8560}"/>
                  </a:ext>
                </a:extLst>
              </p:cNvPr>
              <p:cNvSpPr txBox="1"/>
              <p:nvPr/>
            </p:nvSpPr>
            <p:spPr>
              <a:xfrm>
                <a:off x="2462193" y="1114160"/>
                <a:ext cx="2157877" cy="19455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0" lvl="1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 będą dotyczyły m.in.: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modernizacji sieci wodociągowej w ul. Żeromskiego, Stary Rynek, Konopnickiej, Prusa,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wodomierzy ze zdalnym odczytem,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pomp do studni głębinowych,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i wdrożenia GIS (System Informacji Geograficznej),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zakupu i montażu paneli fotowoltaicznych (Stacja Uzdatniania Wody).</a:t>
                </a: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endParaRPr lang="pl-PL" sz="14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xmlns="" id="{70B0D3F0-43CE-47E7-99C2-6B1CF5B0399A}"/>
              </a:ext>
            </a:extLst>
          </p:cNvPr>
          <p:cNvGrpSpPr/>
          <p:nvPr/>
        </p:nvGrpSpPr>
        <p:grpSpPr>
          <a:xfrm>
            <a:off x="9265223" y="2059745"/>
            <a:ext cx="2688594" cy="3980224"/>
            <a:chOff x="9378033" y="2462059"/>
            <a:chExt cx="2567190" cy="3550625"/>
          </a:xfrm>
        </p:grpSpPr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xmlns="" id="{F0FF7474-B056-4293-B298-A5F3B160BAAF}"/>
                </a:ext>
              </a:extLst>
            </p:cNvPr>
            <p:cNvGrpSpPr/>
            <p:nvPr/>
          </p:nvGrpSpPr>
          <p:grpSpPr>
            <a:xfrm>
              <a:off x="9378057" y="2462059"/>
              <a:ext cx="2567166" cy="676286"/>
              <a:chOff x="0" y="214540"/>
              <a:chExt cx="7082263" cy="777600"/>
            </a:xfrm>
          </p:grpSpPr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xmlns="" id="{42389B73-60AF-4BBD-B776-B7A706688C20}"/>
                  </a:ext>
                </a:extLst>
              </p:cNvPr>
              <p:cNvSpPr/>
              <p:nvPr/>
            </p:nvSpPr>
            <p:spPr>
              <a:xfrm>
                <a:off x="0" y="214540"/>
                <a:ext cx="7082263" cy="777600"/>
              </a:xfrm>
              <a:prstGeom prst="rect">
                <a:avLst/>
              </a:prstGeom>
            </p:spPr>
            <p:style>
              <a:ln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pole tekstowe 28">
                <a:extLst>
                  <a:ext uri="{FF2B5EF4-FFF2-40B4-BE49-F238E27FC236}">
                    <a16:creationId xmlns:a16="http://schemas.microsoft.com/office/drawing/2014/main" xmlns="" id="{C16DACD6-65E2-4989-B64D-16F3F7EF9474}"/>
                  </a:ext>
                </a:extLst>
              </p:cNvPr>
              <p:cNvSpPr txBox="1"/>
              <p:nvPr/>
            </p:nvSpPr>
            <p:spPr>
              <a:xfrm>
                <a:off x="0" y="214540"/>
                <a:ext cx="7082263" cy="777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  <a:buNone/>
                </a:pP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Dodatkowe zakupy inwestycyjne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685 000,00 zł</a:t>
                </a:r>
              </a:p>
            </p:txBody>
          </p:sp>
        </p:grp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xmlns="" id="{6CF27E64-A21E-4EF9-B2BC-6A5AE1342E63}"/>
                </a:ext>
              </a:extLst>
            </p:cNvPr>
            <p:cNvGrpSpPr/>
            <p:nvPr/>
          </p:nvGrpSpPr>
          <p:grpSpPr>
            <a:xfrm>
              <a:off x="9378033" y="3132523"/>
              <a:ext cx="2567189" cy="2880161"/>
              <a:chOff x="-1" y="1712809"/>
              <a:chExt cx="7082264" cy="1330494"/>
            </a:xfrm>
          </p:grpSpPr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xmlns="" id="{9495B113-ED0E-426A-A610-7D3DDF65E959}"/>
                  </a:ext>
                </a:extLst>
              </p:cNvPr>
              <p:cNvSpPr/>
              <p:nvPr/>
            </p:nvSpPr>
            <p:spPr>
              <a:xfrm>
                <a:off x="0" y="1715498"/>
                <a:ext cx="7082263" cy="1317600"/>
              </a:xfrm>
              <a:prstGeom prst="rect">
                <a:avLst/>
              </a:prstGeom>
            </p:spPr>
            <p:style>
              <a:ln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xmlns="" id="{85A753C0-547B-49DC-90BE-19F283E877A0}"/>
                  </a:ext>
                </a:extLst>
              </p:cNvPr>
              <p:cNvSpPr txBox="1"/>
              <p:nvPr/>
            </p:nvSpPr>
            <p:spPr>
              <a:xfrm>
                <a:off x="-1" y="1712809"/>
                <a:ext cx="7082264" cy="13304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0020" tIns="160020" rIns="213360" bIns="240030" numCol="1" spcCol="1270" anchor="t" anchorCtr="0">
                <a:noAutofit/>
              </a:bodyPr>
              <a:lstStyle/>
              <a:p>
                <a:pPr marL="0" lvl="1" defTabSz="133350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m.in.:</a:t>
                </a:r>
              </a:p>
              <a:p>
                <a:pPr marL="285750" lvl="1" indent="-285750" defTabSz="1333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pl-PL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leasing samochodu do ciśnieniowego czyszczenia kanalizacji,</a:t>
                </a:r>
              </a:p>
              <a:p>
                <a:pPr marL="285750" lvl="1" indent="-28575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pl-PL" sz="1400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zakup samochodu ciężarowego.</a:t>
                </a:r>
              </a:p>
            </p:txBody>
          </p:sp>
        </p:grp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xmlns="" id="{6987B29B-552A-4BCF-974B-D161E6F135DF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xmlns="" id="{B60AA312-C62A-40DE-B6B0-5D7E6062D392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xmlns="" id="{38B49537-7064-4FBC-B14E-5613D587C079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60" name="pole tekstowe 59">
                <a:extLst>
                  <a:ext uri="{FF2B5EF4-FFF2-40B4-BE49-F238E27FC236}">
                    <a16:creationId xmlns:a16="http://schemas.microsoft.com/office/drawing/2014/main" xmlns="" id="{545FEE5A-1FD6-410C-A23F-043251AFB24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xmlns="" id="{D69005CF-5A08-48AA-BD3C-F562409D6E0F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xmlns="" id="{8B4D6540-3194-4CE2-BEDB-D3F0C3C31883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xmlns="" id="{9AE59DA4-06CB-4E62-91C4-4CAA545A3047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xmlns="" id="{CE054AF9-3155-4C87-BACB-55529BA6410A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xmlns="" id="{D36BE855-C8CF-415B-A2DA-12840F23A411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xmlns="" id="{1AD135CF-36F4-4209-BC46-9CD77CCF72D9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xmlns="" id="{7E636E18-9604-4C7C-9AA7-00EB4B05DB62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xmlns="" id="{42BD9CBB-194C-460F-BE67-3722EB68E531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5287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736E69-C3D9-4C6A-A434-D73DDBD9F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4164"/>
            <a:ext cx="12192000" cy="8350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AF8A97C7-D008-4E55-B697-7D9595278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3616285"/>
              </p:ext>
            </p:extLst>
          </p:nvPr>
        </p:nvGraphicFramePr>
        <p:xfrm>
          <a:off x="896473" y="1069189"/>
          <a:ext cx="10399053" cy="492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6551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677EA99-14F6-4FFD-B28E-8E3BCCDEE5CC}"/>
              </a:ext>
            </a:extLst>
          </p:cNvPr>
          <p:cNvSpPr txBox="1"/>
          <p:nvPr/>
        </p:nvSpPr>
        <p:spPr>
          <a:xfrm>
            <a:off x="0" y="440458"/>
            <a:ext cx="12192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Towarzystwo Budownictwa Społecznego Sp. z o.o.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C155288C-6DDA-402B-B2F3-7F8AE7D4C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92572713"/>
              </p:ext>
            </p:extLst>
          </p:nvPr>
        </p:nvGraphicFramePr>
        <p:xfrm>
          <a:off x="1544755" y="2352287"/>
          <a:ext cx="9102488" cy="355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CC33A2B7-DAD7-4FFB-961C-757BCAD7FF7E}"/>
              </a:ext>
            </a:extLst>
          </p:cNvPr>
          <p:cNvSpPr txBox="1"/>
          <p:nvPr/>
        </p:nvSpPr>
        <p:spPr>
          <a:xfrm>
            <a:off x="1544755" y="1367402"/>
            <a:ext cx="910248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1200"/>
              </a:spcAft>
              <a:defRPr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2021 roku zaplanowane są następujące zadania inwestycyjne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kwotę ok. 830 000,00 zł: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5A4CD9B7-8D77-48A0-A338-74974E18A17B}"/>
              </a:ext>
            </a:extLst>
          </p:cNvPr>
          <p:cNvSpPr txBox="1"/>
          <p:nvPr/>
        </p:nvSpPr>
        <p:spPr>
          <a:xfrm>
            <a:off x="1997897" y="3106339"/>
            <a:ext cx="4913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ECF37196-AE30-40A0-9929-A2E98709EB85}"/>
              </a:ext>
            </a:extLst>
          </p:cNvPr>
          <p:cNvSpPr txBox="1"/>
          <p:nvPr/>
        </p:nvSpPr>
        <p:spPr>
          <a:xfrm>
            <a:off x="1997896" y="4674194"/>
            <a:ext cx="4913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18FCCEA8-D1D9-4E43-B431-70FB72921256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xmlns="" id="{34A2D29B-15D1-4D3E-91D1-57BDFC7F4CBF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xmlns="" id="{66422EE0-91B3-48BF-BA56-A13740D5210A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xmlns="" id="{AE5B75D7-B9CF-44DC-A2E0-6E8FB6B4BB4E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xmlns="" id="{DF23E985-7F2B-4E18-8DB5-C0B5C582DCA6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D624DF76-DE56-4D99-9613-E13AA5800DD5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xmlns="" id="{C573F719-857A-4841-9277-042BF76720CE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xmlns="" id="{8A45B830-0346-44D8-8815-B8F7D9CB3C29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xmlns="" id="{7A8B71A9-339A-4F5E-B595-79EB3BA0787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xmlns="" id="{ADD411F5-7674-430E-82C7-1047B168D88B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xmlns="" id="{19D1C287-E144-4DF1-8F4E-D8125747F3C6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xmlns="" id="{1A57DDED-2D1C-4A20-B9E6-A2C90451D89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0476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677EA99-14F6-4FFD-B28E-8E3BCCDEE5CC}"/>
              </a:ext>
            </a:extLst>
          </p:cNvPr>
          <p:cNvSpPr txBox="1"/>
          <p:nvPr/>
        </p:nvSpPr>
        <p:spPr>
          <a:xfrm>
            <a:off x="0" y="316746"/>
            <a:ext cx="12192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Przedsiębiorstwo Energetyki Cieplnej w Mławie Sp. z o.o.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3C1275FA-B64D-4F38-B356-25DB2423DA4C}"/>
              </a:ext>
            </a:extLst>
          </p:cNvPr>
          <p:cNvSpPr txBox="1"/>
          <p:nvPr/>
        </p:nvSpPr>
        <p:spPr>
          <a:xfrm>
            <a:off x="3156044" y="2804659"/>
            <a:ext cx="5879911" cy="21631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pl-P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BF7931C-4737-48E3-BE44-9E0F442DD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7259223"/>
              </p:ext>
            </p:extLst>
          </p:nvPr>
        </p:nvGraphicFramePr>
        <p:xfrm>
          <a:off x="1305634" y="2033520"/>
          <a:ext cx="9955924" cy="390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40F621B-F264-4EA8-8B1C-34BDA14F99B7}"/>
              </a:ext>
            </a:extLst>
          </p:cNvPr>
          <p:cNvSpPr txBox="1"/>
          <p:nvPr/>
        </p:nvSpPr>
        <p:spPr>
          <a:xfrm>
            <a:off x="1305634" y="1067443"/>
            <a:ext cx="9580729" cy="10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Zaplanowane w</a:t>
            </a: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 przedsięwzięcia rozwojowo – modernizacyjne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kwotę 730 000,00 zł, to m.in.: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0B72D2D-2557-424D-879C-52B21ADBBF1D}"/>
              </a:ext>
            </a:extLst>
          </p:cNvPr>
          <p:cNvSpPr txBox="1"/>
          <p:nvPr/>
        </p:nvSpPr>
        <p:spPr>
          <a:xfrm>
            <a:off x="1603043" y="2404549"/>
            <a:ext cx="4913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C2D0B5F-9FC3-4077-A389-1F9D965464A1}"/>
              </a:ext>
            </a:extLst>
          </p:cNvPr>
          <p:cNvSpPr txBox="1"/>
          <p:nvPr/>
        </p:nvSpPr>
        <p:spPr>
          <a:xfrm>
            <a:off x="1821121" y="3331826"/>
            <a:ext cx="5894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EDB93DB-394E-4741-B462-0FA128A17537}"/>
              </a:ext>
            </a:extLst>
          </p:cNvPr>
          <p:cNvSpPr txBox="1"/>
          <p:nvPr/>
        </p:nvSpPr>
        <p:spPr>
          <a:xfrm>
            <a:off x="1925470" y="4234663"/>
            <a:ext cx="4913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F8F8D52-CE25-4514-AD34-E0750BAA9878}"/>
              </a:ext>
            </a:extLst>
          </p:cNvPr>
          <p:cNvSpPr txBox="1"/>
          <p:nvPr/>
        </p:nvSpPr>
        <p:spPr>
          <a:xfrm>
            <a:off x="1575461" y="5137500"/>
            <a:ext cx="4913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A77EFBE4-0A98-4D9E-9744-DC78001E1D1C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xmlns="" id="{80128F3D-DFA9-4F69-A1C3-6F5CEE266DDC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xmlns="" id="{0ED65157-F1FB-4726-A876-23E52F3A2E6C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xmlns="" id="{B58F5583-6EE5-472E-89DC-FF20464533D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xmlns="" id="{622D7451-9BDA-4768-B4AA-378BF79FF646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xmlns="" id="{1D5506B8-FC7C-4902-824D-8CF79A4DCC02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xmlns="" id="{1182129C-64FC-4A89-A91A-15EC7339ECC8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xmlns="" id="{F511BF8E-6077-4699-BEA0-3D1539BA4EDB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xmlns="" id="{05D65926-A0CD-4AC5-9962-06A73958271F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xmlns="" id="{150633D7-DE79-4F75-9FE1-556AF591B7A8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xmlns="" id="{0CCD5617-E088-492F-9BD6-5EBD3E861359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xmlns="" id="{4D2A5E00-D52D-4A96-B769-65D529589C4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53327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820BB362-5770-4D76-9F6B-612D6E667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55445"/>
              </p:ext>
            </p:extLst>
          </p:nvPr>
        </p:nvGraphicFramePr>
        <p:xfrm>
          <a:off x="0" y="751114"/>
          <a:ext cx="12192000" cy="535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7B5359C-E112-4315-97D8-672683599465}"/>
              </a:ext>
            </a:extLst>
          </p:cNvPr>
          <p:cNvSpPr txBox="1"/>
          <p:nvPr/>
        </p:nvSpPr>
        <p:spPr>
          <a:xfrm>
            <a:off x="0" y="4322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Dochody, wydatki i dług Miasta Mława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205458CC-827C-4F2A-9D71-862E35C19624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898ACE84-6E33-4029-93FA-1FE6864404E1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7CC83AF8-22D5-4B2C-AD72-8E5F71044780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xmlns="" id="{4A39CB72-5191-40A0-961E-4F4E91E35957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849762D9-536B-432C-A9D7-54D057A06835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8FD5D10D-AB5F-4CCE-8AFE-B3BEC0CE8DA1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xmlns="" id="{BA005854-343E-4DD2-A1C0-9A0690D9D88B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2B43CAEF-1C28-4940-AF86-2F0CBDFE19D8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xmlns="" id="{46C0C36E-4068-4125-9E1C-5442C0B27D9A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762658F3-481D-47DF-8F68-C2DA98E34F1E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C620E07F-B595-4004-9ECE-CC7C31FE619C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D618EF8F-9F25-4B8F-A598-A8F8246C7887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1234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913AA0-5556-40F6-B3F9-22484A0DBFCE}"/>
              </a:ext>
            </a:extLst>
          </p:cNvPr>
          <p:cNvSpPr txBox="1">
            <a:spLocks/>
          </p:cNvSpPr>
          <p:nvPr/>
        </p:nvSpPr>
        <p:spPr>
          <a:xfrm>
            <a:off x="0" y="75102"/>
            <a:ext cx="12192000" cy="1262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INDYWIDUALNY WSKAŹNIK ZADŁUŻENIA</a:t>
            </a:r>
          </a:p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PLANISTYCZNY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579F4607-3603-4AE7-A1FA-6A395C694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5229356"/>
              </p:ext>
            </p:extLst>
          </p:nvPr>
        </p:nvGraphicFramePr>
        <p:xfrm>
          <a:off x="532945" y="1241946"/>
          <a:ext cx="11126110" cy="491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2D401853-4E93-452F-8225-5C374A4B8904}"/>
              </a:ext>
            </a:extLst>
          </p:cNvPr>
          <p:cNvGrpSpPr/>
          <p:nvPr/>
        </p:nvGrpSpPr>
        <p:grpSpPr>
          <a:xfrm>
            <a:off x="0" y="5977718"/>
            <a:ext cx="12192000" cy="856355"/>
            <a:chOff x="0" y="5977718"/>
            <a:chExt cx="12192000" cy="856355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xmlns="" id="{D177FF44-3B1F-41CE-9827-70B04B3E8AC8}"/>
                </a:ext>
              </a:extLst>
            </p:cNvPr>
            <p:cNvGrpSpPr/>
            <p:nvPr/>
          </p:nvGrpSpPr>
          <p:grpSpPr>
            <a:xfrm>
              <a:off x="0" y="6131791"/>
              <a:ext cx="40907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B9043FDB-E560-4449-92F3-D687B3DC4B09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xmlns="" id="{B5461E5F-A56D-42BB-AE93-8A67B90025D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Dochody: 166 915 063,00 zł</a:t>
                </a:r>
              </a:p>
            </p:txBody>
          </p:sp>
        </p:grp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A9EF3667-D720-4079-962B-01DB98773114}"/>
                </a:ext>
              </a:extLst>
            </p:cNvPr>
            <p:cNvSpPr txBox="1"/>
            <p:nvPr/>
          </p:nvSpPr>
          <p:spPr>
            <a:xfrm>
              <a:off x="393942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endParaRPr lang="pl-P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7DD5636E-8D79-4DFE-8F9B-EF16E9DC8E75}"/>
                </a:ext>
              </a:extLst>
            </p:cNvPr>
            <p:cNvSpPr txBox="1"/>
            <p:nvPr/>
          </p:nvSpPr>
          <p:spPr>
            <a:xfrm>
              <a:off x="8496288" y="5977718"/>
              <a:ext cx="7871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4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</a:p>
          </p:txBody>
        </p: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xmlns="" id="{5B83D4E3-A96B-489D-B580-4D049E0D5370}"/>
                </a:ext>
              </a:extLst>
            </p:cNvPr>
            <p:cNvGrpSpPr/>
            <p:nvPr/>
          </p:nvGrpSpPr>
          <p:grpSpPr>
            <a:xfrm>
              <a:off x="4544075" y="6131791"/>
              <a:ext cx="4121938" cy="692871"/>
              <a:chOff x="0" y="2927445"/>
              <a:chExt cx="2706687" cy="1624014"/>
            </a:xfrm>
            <a:scene3d>
              <a:camera prst="orthographicFront"/>
              <a:lightRig rig="flat" dir="t"/>
            </a:scene3d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776615C7-C461-4314-B867-5ACCF5BE0558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xmlns="" id="{02D33BB0-141A-4CDE-ABB2-023F1448B444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Wydatki: 185 847 127,85 zł</a:t>
                </a:r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4EFD8DA0-AAB3-464C-9061-AE01C05E0F5F}"/>
                </a:ext>
              </a:extLst>
            </p:cNvPr>
            <p:cNvGrpSpPr/>
            <p:nvPr/>
          </p:nvGrpSpPr>
          <p:grpSpPr>
            <a:xfrm>
              <a:off x="9113719" y="6118514"/>
              <a:ext cx="3078281" cy="715559"/>
              <a:chOff x="0" y="2927445"/>
              <a:chExt cx="2706687" cy="1624014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xmlns="" id="{7B7F96C5-B8BF-46EF-9A48-7DF4701388FC}"/>
                  </a:ext>
                </a:extLst>
              </p:cNvPr>
              <p:cNvSpPr/>
              <p:nvPr/>
            </p:nvSpPr>
            <p:spPr>
              <a:xfrm>
                <a:off x="0" y="2927445"/>
                <a:ext cx="2706687" cy="1624011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3AEA0B21-C0FD-4BA0-857D-995D89813C9B}"/>
                  </a:ext>
                </a:extLst>
              </p:cNvPr>
              <p:cNvSpPr txBox="1"/>
              <p:nvPr/>
            </p:nvSpPr>
            <p:spPr>
              <a:xfrm>
                <a:off x="0" y="2927447"/>
                <a:ext cx="2706687" cy="16240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</a:t>
                </a:r>
                <a:r>
                  <a:rPr lang="pl-PL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18 932 064,85 zł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01979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DCF19F31-2CC7-42D9-8167-8F194608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91" y="1185068"/>
            <a:ext cx="4264138" cy="196479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C90EA07-E2CE-4630-8E3D-48D941722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5291" y="3274753"/>
            <a:ext cx="3502138" cy="665877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Mława, 1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.12.2020 r.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AF80192-3A87-4B7D-9CF5-8BED79A8724C}"/>
              </a:ext>
            </a:extLst>
          </p:cNvPr>
          <p:cNvSpPr txBox="1"/>
          <p:nvPr/>
        </p:nvSpPr>
        <p:spPr>
          <a:xfrm>
            <a:off x="0" y="4799383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Opracował: Wydział Budżetu i Finansów Urzędu Miasta Mława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Źródła danych: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2017-2019 – wykonanie ze sprawozdań Rb 27s i Rb 28s,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2020 – plan na dzień 30.09.2020 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2021 – projekt budżetu na rok 2021 po autopoprawce oraz projekt Wieloletniej Prognozy Finansowej Miasta Mława na lata 2021-2032</a:t>
            </a:r>
          </a:p>
        </p:txBody>
      </p:sp>
      <p:pic>
        <p:nvPicPr>
          <p:cNvPr id="45" name="Picture 2" descr="Znalezione obrazy dla zapytania herb mławy">
            <a:extLst>
              <a:ext uri="{FF2B5EF4-FFF2-40B4-BE49-F238E27FC236}">
                <a16:creationId xmlns:a16="http://schemas.microsoft.com/office/drawing/2014/main" xmlns="" id="{788A4EDC-CCEA-45CE-A9B9-D56371A1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74194" y="1042405"/>
            <a:ext cx="3835573" cy="421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665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E2C642-F340-45F4-B8A4-0B435BA716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9075"/>
            <a:ext cx="12192000" cy="808038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OPŁATY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01AD770B-F333-41E5-928B-FFE67CB52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9526705"/>
              </p:ext>
            </p:extLst>
          </p:nvPr>
        </p:nvGraphicFramePr>
        <p:xfrm>
          <a:off x="0" y="791407"/>
          <a:ext cx="12192000" cy="52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3358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xmlns="" id="{8F07E7C7-C8C1-48BB-996E-3863132D7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229765"/>
              </p:ext>
            </p:extLst>
          </p:nvPr>
        </p:nvGraphicFramePr>
        <p:xfrm>
          <a:off x="1612736" y="1944466"/>
          <a:ext cx="8997950" cy="41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569158-7F71-4DB5-8AAD-4E91E342AF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3099" y="215354"/>
            <a:ext cx="8997950" cy="1219200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UDZIAŁ W PODATKU DOCHODOWYM OD OSÓB FIZYCZNYCH (PIT)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A03B002-C915-461C-8F02-C93258D444C1}"/>
              </a:ext>
            </a:extLst>
          </p:cNvPr>
          <p:cNvSpPr txBox="1"/>
          <p:nvPr/>
        </p:nvSpPr>
        <p:spPr>
          <a:xfrm>
            <a:off x="3928533" y="1424019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DF009A1-307D-4DBF-A94B-06BE359F3FA3}"/>
              </a:ext>
            </a:extLst>
          </p:cNvPr>
          <p:cNvSpPr/>
          <p:nvPr/>
        </p:nvSpPr>
        <p:spPr>
          <a:xfrm>
            <a:off x="5130976" y="1421244"/>
            <a:ext cx="284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39 748 942,00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645D436F-BF2B-4977-B1BD-0C599F3A7F45}"/>
              </a:ext>
            </a:extLst>
          </p:cNvPr>
          <p:cNvCxnSpPr>
            <a:cxnSpLocks/>
          </p:cNvCxnSpPr>
          <p:nvPr/>
        </p:nvCxnSpPr>
        <p:spPr>
          <a:xfrm flipV="1">
            <a:off x="4594199" y="3281446"/>
            <a:ext cx="316468" cy="148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B2600CDA-108B-495D-B4D0-E98FB3BB8FE4}"/>
              </a:ext>
            </a:extLst>
          </p:cNvPr>
          <p:cNvCxnSpPr>
            <a:cxnSpLocks/>
          </p:cNvCxnSpPr>
          <p:nvPr/>
        </p:nvCxnSpPr>
        <p:spPr>
          <a:xfrm flipV="1">
            <a:off x="6059660" y="2929715"/>
            <a:ext cx="270235" cy="220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25BBE2AA-6602-4EE8-A7BC-8794CBA359B4}"/>
              </a:ext>
            </a:extLst>
          </p:cNvPr>
          <p:cNvCxnSpPr>
            <a:cxnSpLocks/>
          </p:cNvCxnSpPr>
          <p:nvPr/>
        </p:nvCxnSpPr>
        <p:spPr>
          <a:xfrm>
            <a:off x="7421825" y="2756913"/>
            <a:ext cx="358808" cy="49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B30DFB73-D06E-49B9-9300-AE10C06503A4}"/>
              </a:ext>
            </a:extLst>
          </p:cNvPr>
          <p:cNvCxnSpPr>
            <a:cxnSpLocks/>
          </p:cNvCxnSpPr>
          <p:nvPr/>
        </p:nvCxnSpPr>
        <p:spPr>
          <a:xfrm flipV="1">
            <a:off x="8902787" y="2648178"/>
            <a:ext cx="292872" cy="104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76362A90-9FD1-405E-99AE-0403AE632881}"/>
              </a:ext>
            </a:extLst>
          </p:cNvPr>
          <p:cNvGrpSpPr/>
          <p:nvPr/>
        </p:nvGrpSpPr>
        <p:grpSpPr>
          <a:xfrm>
            <a:off x="-1" y="6131791"/>
            <a:ext cx="3928534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CA2DD990-9686-48F8-94C7-3176CEFE9350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4D679855-6EB1-4831-BC82-93C756000F6E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73 827 602,00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8106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xmlns="" id="{ED842908-1E60-43E0-AC9D-8E7CB9AD6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8304279"/>
              </p:ext>
            </p:extLst>
          </p:nvPr>
        </p:nvGraphicFramePr>
        <p:xfrm>
          <a:off x="1932495" y="1858645"/>
          <a:ext cx="8418136" cy="426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DA9A51-B1ED-4ED1-A5F5-0EED2C320E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785812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SUBWENCJA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3C1BA54-CBCC-49D0-A33E-488817827B9B}"/>
              </a:ext>
            </a:extLst>
          </p:cNvPr>
          <p:cNvSpPr txBox="1"/>
          <p:nvPr/>
        </p:nvSpPr>
        <p:spPr>
          <a:xfrm>
            <a:off x="4301066" y="1072834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51F9129D-2360-4AF3-8440-99D87BD7BBE2}"/>
              </a:ext>
            </a:extLst>
          </p:cNvPr>
          <p:cNvSpPr/>
          <p:nvPr/>
        </p:nvSpPr>
        <p:spPr>
          <a:xfrm>
            <a:off x="5520266" y="1072834"/>
            <a:ext cx="284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25 385 033,00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FFBC35A5-742E-4784-A13E-28E90EDBD31E}"/>
              </a:ext>
            </a:extLst>
          </p:cNvPr>
          <p:cNvCxnSpPr>
            <a:cxnSpLocks/>
          </p:cNvCxnSpPr>
          <p:nvPr/>
        </p:nvCxnSpPr>
        <p:spPr>
          <a:xfrm flipV="1">
            <a:off x="4858121" y="3035275"/>
            <a:ext cx="288914" cy="107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8C765C26-33A8-446F-A38B-7A92D34617A4}"/>
              </a:ext>
            </a:extLst>
          </p:cNvPr>
          <p:cNvCxnSpPr>
            <a:cxnSpLocks/>
          </p:cNvCxnSpPr>
          <p:nvPr/>
        </p:nvCxnSpPr>
        <p:spPr>
          <a:xfrm flipV="1">
            <a:off x="6170977" y="2811170"/>
            <a:ext cx="268664" cy="81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C365C8CE-8941-4643-B781-6F2C6A1F8D90}"/>
              </a:ext>
            </a:extLst>
          </p:cNvPr>
          <p:cNvCxnSpPr>
            <a:cxnSpLocks/>
          </p:cNvCxnSpPr>
          <p:nvPr/>
        </p:nvCxnSpPr>
        <p:spPr>
          <a:xfrm flipV="1">
            <a:off x="7476066" y="2742251"/>
            <a:ext cx="307827" cy="55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BFBD3572-763B-42F7-9E83-EB7279512010}"/>
              </a:ext>
            </a:extLst>
          </p:cNvPr>
          <p:cNvCxnSpPr>
            <a:cxnSpLocks/>
          </p:cNvCxnSpPr>
          <p:nvPr/>
        </p:nvCxnSpPr>
        <p:spPr>
          <a:xfrm flipV="1">
            <a:off x="8748685" y="2658359"/>
            <a:ext cx="329327" cy="111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CF98C624-E68A-4B79-9FB0-AE67D5D9D3EB}"/>
              </a:ext>
            </a:extLst>
          </p:cNvPr>
          <p:cNvGrpSpPr/>
          <p:nvPr/>
        </p:nvGrpSpPr>
        <p:grpSpPr>
          <a:xfrm>
            <a:off x="0" y="6131791"/>
            <a:ext cx="4037428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2384D16C-E53C-466C-A526-1BA5A0FA06D3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xmlns="" id="{135B486F-DAFF-4842-9C17-C43A3A64712C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99 212 635,00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023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xmlns="" id="{F9DE543C-4169-4EA0-ADD0-4B5DE8B1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3214394"/>
              </p:ext>
            </p:extLst>
          </p:nvPr>
        </p:nvGraphicFramePr>
        <p:xfrm>
          <a:off x="195174" y="1680222"/>
          <a:ext cx="5900826" cy="429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DA9A51-B1ED-4ED1-A5F5-0EED2C320E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79692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DOTACJE NA CELE BIEŻĄCE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3C1BA54-CBCC-49D0-A33E-488817827B9B}"/>
              </a:ext>
            </a:extLst>
          </p:cNvPr>
          <p:cNvSpPr txBox="1"/>
          <p:nvPr/>
        </p:nvSpPr>
        <p:spPr>
          <a:xfrm>
            <a:off x="4452232" y="1083733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F800D86-E049-4DBA-A454-9FBB8E000EEE}"/>
              </a:ext>
            </a:extLst>
          </p:cNvPr>
          <p:cNvSpPr/>
          <p:nvPr/>
        </p:nvSpPr>
        <p:spPr>
          <a:xfrm>
            <a:off x="5514622" y="1095022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50 848 551,00 zł 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5B4B2650-8BA9-4BDB-BB79-BED60DA1CB34}"/>
              </a:ext>
            </a:extLst>
          </p:cNvPr>
          <p:cNvCxnSpPr>
            <a:cxnSpLocks/>
          </p:cNvCxnSpPr>
          <p:nvPr/>
        </p:nvCxnSpPr>
        <p:spPr>
          <a:xfrm flipV="1">
            <a:off x="3423967" y="2940056"/>
            <a:ext cx="197556" cy="163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AE2006B9-3415-4257-B01B-2FF18CB145E3}"/>
              </a:ext>
            </a:extLst>
          </p:cNvPr>
          <p:cNvCxnSpPr>
            <a:cxnSpLocks/>
          </p:cNvCxnSpPr>
          <p:nvPr/>
        </p:nvCxnSpPr>
        <p:spPr>
          <a:xfrm flipV="1">
            <a:off x="2645382" y="3242821"/>
            <a:ext cx="229793" cy="74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91412D8F-1F6E-48D5-B3A3-1CC8636840E8}"/>
              </a:ext>
            </a:extLst>
          </p:cNvPr>
          <p:cNvCxnSpPr>
            <a:cxnSpLocks/>
          </p:cNvCxnSpPr>
          <p:nvPr/>
        </p:nvCxnSpPr>
        <p:spPr>
          <a:xfrm flipV="1">
            <a:off x="4225988" y="2630979"/>
            <a:ext cx="226244" cy="125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xmlns="" id="{996E2DBB-A7EA-4E71-A4B6-5F3583B44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0091678"/>
              </p:ext>
            </p:extLst>
          </p:nvPr>
        </p:nvGraphicFramePr>
        <p:xfrm>
          <a:off x="5816340" y="1803319"/>
          <a:ext cx="6259398" cy="429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5D13CBA6-007E-4A76-8C2C-911B033BBB0D}"/>
              </a:ext>
            </a:extLst>
          </p:cNvPr>
          <p:cNvGrpSpPr/>
          <p:nvPr/>
        </p:nvGrpSpPr>
        <p:grpSpPr>
          <a:xfrm>
            <a:off x="0" y="6131791"/>
            <a:ext cx="4107766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0DCF5560-0209-4229-8DCD-BFFCA21EE935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54782CD3-0826-4E6D-84B6-F9B7A529749D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150 061 186,00 zł</a:t>
              </a:r>
            </a:p>
          </p:txBody>
        </p:sp>
      </p:grp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FBCA4EDF-1777-4270-86A9-CE26365AFEED}"/>
              </a:ext>
            </a:extLst>
          </p:cNvPr>
          <p:cNvCxnSpPr>
            <a:cxnSpLocks/>
          </p:cNvCxnSpPr>
          <p:nvPr/>
        </p:nvCxnSpPr>
        <p:spPr>
          <a:xfrm flipV="1">
            <a:off x="5047691" y="2430387"/>
            <a:ext cx="226244" cy="125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713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xmlns="" id="{77E33512-185D-49AE-B1B0-F6A3DD65F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2359018"/>
              </p:ext>
            </p:extLst>
          </p:nvPr>
        </p:nvGraphicFramePr>
        <p:xfrm>
          <a:off x="1999563" y="2003286"/>
          <a:ext cx="8390428" cy="407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DA9A51-B1ED-4ED1-A5F5-0EED2C320E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4089" y="235006"/>
            <a:ext cx="8636000" cy="125095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UDZIAŁ W PODATKU DOCHODOWYM OD OSÓB PRAWNYCH (CIT)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3C1BA54-CBCC-49D0-A33E-488817827B9B}"/>
              </a:ext>
            </a:extLst>
          </p:cNvPr>
          <p:cNvSpPr txBox="1"/>
          <p:nvPr/>
        </p:nvSpPr>
        <p:spPr>
          <a:xfrm>
            <a:off x="4248678" y="1429078"/>
            <a:ext cx="98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8A0693F-0991-40C8-9D9A-AA6E6D53EDBC}"/>
              </a:ext>
            </a:extLst>
          </p:cNvPr>
          <p:cNvSpPr/>
          <p:nvPr/>
        </p:nvSpPr>
        <p:spPr>
          <a:xfrm>
            <a:off x="5230812" y="1454572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3 000 000,00 zł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CFA8680E-8A8A-4EB2-87F6-1DC09DF21CF4}"/>
              </a:ext>
            </a:extLst>
          </p:cNvPr>
          <p:cNvCxnSpPr>
            <a:cxnSpLocks/>
          </p:cNvCxnSpPr>
          <p:nvPr/>
        </p:nvCxnSpPr>
        <p:spPr>
          <a:xfrm flipV="1">
            <a:off x="4640967" y="4200586"/>
            <a:ext cx="589845" cy="595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41711E25-8767-43FB-BA73-507C1C2ACBFA}"/>
              </a:ext>
            </a:extLst>
          </p:cNvPr>
          <p:cNvCxnSpPr>
            <a:cxnSpLocks/>
          </p:cNvCxnSpPr>
          <p:nvPr/>
        </p:nvCxnSpPr>
        <p:spPr>
          <a:xfrm flipV="1">
            <a:off x="6096000" y="2916529"/>
            <a:ext cx="355163" cy="807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5D4B07B8-D2B6-4812-9A9F-B1EC4BB262D8}"/>
              </a:ext>
            </a:extLst>
          </p:cNvPr>
          <p:cNvCxnSpPr>
            <a:cxnSpLocks/>
          </p:cNvCxnSpPr>
          <p:nvPr/>
        </p:nvCxnSpPr>
        <p:spPr>
          <a:xfrm>
            <a:off x="7450549" y="2916529"/>
            <a:ext cx="411406" cy="882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EA2EEBC1-916B-4EFA-9CFC-5766AA57EE2A}"/>
              </a:ext>
            </a:extLst>
          </p:cNvPr>
          <p:cNvGrpSpPr/>
          <p:nvPr/>
        </p:nvGrpSpPr>
        <p:grpSpPr>
          <a:xfrm>
            <a:off x="0" y="6131791"/>
            <a:ext cx="4079631" cy="692871"/>
            <a:chOff x="0" y="2927445"/>
            <a:chExt cx="2706687" cy="1624014"/>
          </a:xfrm>
          <a:scene3d>
            <a:camera prst="orthographicFront"/>
            <a:lightRig rig="flat" dir="t"/>
          </a:scene3d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FAE81E23-5634-483E-A0B6-FCC0D1C0188B}"/>
                </a:ext>
              </a:extLst>
            </p:cNvPr>
            <p:cNvSpPr/>
            <p:nvPr/>
          </p:nvSpPr>
          <p:spPr>
            <a:xfrm>
              <a:off x="0" y="2927445"/>
              <a:ext cx="2706687" cy="16240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E5E6DA3B-CB71-4B59-8FE8-1F4517DAA526}"/>
                </a:ext>
              </a:extLst>
            </p:cNvPr>
            <p:cNvSpPr txBox="1"/>
            <p:nvPr/>
          </p:nvSpPr>
          <p:spPr>
            <a:xfrm>
              <a:off x="0" y="2927447"/>
              <a:ext cx="2706687" cy="16240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Dochody: 153 061 186,00 zł</a:t>
              </a:r>
            </a:p>
          </p:txBody>
        </p:sp>
      </p:grp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CE8FB91A-815C-4F70-9A21-381144529A4D}"/>
              </a:ext>
            </a:extLst>
          </p:cNvPr>
          <p:cNvCxnSpPr>
            <a:cxnSpLocks/>
          </p:cNvCxnSpPr>
          <p:nvPr/>
        </p:nvCxnSpPr>
        <p:spPr>
          <a:xfrm>
            <a:off x="8663234" y="4115744"/>
            <a:ext cx="499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19816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a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2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3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2CB663"/>
    </a:accent4>
    <a:accent5>
      <a:srgbClr val="DF8822"/>
    </a:accent5>
    <a:accent6>
      <a:srgbClr val="BC410A"/>
    </a:accent6>
    <a:hlink>
      <a:srgbClr val="5977C4"/>
    </a:hlink>
    <a:folHlink>
      <a:srgbClr val="A1A9BF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2019</Words>
  <Application>Microsoft Office PowerPoint</Application>
  <PresentationFormat>Niestandardowy</PresentationFormat>
  <Paragraphs>548</Paragraphs>
  <Slides>44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Galeria</vt:lpstr>
      <vt:lpstr>PROJEKT BUDŻETU MIASTA MŁAWA  NA 2021 ROK</vt:lpstr>
      <vt:lpstr>Slajd 2</vt:lpstr>
      <vt:lpstr>PODATKI I OPŁATY</vt:lpstr>
      <vt:lpstr>PODATKI</vt:lpstr>
      <vt:lpstr>OPŁATY</vt:lpstr>
      <vt:lpstr>UDZIAŁ W PODATKU DOCHODOWYM OD OSÓB FIZYCZNYCH (PIT)</vt:lpstr>
      <vt:lpstr>SUBWENCJA</vt:lpstr>
      <vt:lpstr>DOTACJE NA CELE BIEŻĄCE</vt:lpstr>
      <vt:lpstr>UDZIAŁ W PODATKU DOCHODOWYM OD OSÓB PRAWNYCH (CIT)</vt:lpstr>
      <vt:lpstr>POZOSTAŁE DOCHODY BIEŻĄCE</vt:lpstr>
      <vt:lpstr>Dochody majątkowe</vt:lpstr>
      <vt:lpstr>RAZEM PLANOWANE DOCHODY</vt:lpstr>
      <vt:lpstr>PLANOWANE  WYDATKI  MIASTA MŁAWA  NA ROK 2021</vt:lpstr>
      <vt:lpstr>WYNAGRODZENIA I POCHODNE</vt:lpstr>
      <vt:lpstr>OŚWIATA</vt:lpstr>
      <vt:lpstr>DOTACJE NA ZADANIA BIEŻĄCE</vt:lpstr>
      <vt:lpstr>ŚWIADCZENIA NA RZECZ OSÓB FIZYCZNYCH</vt:lpstr>
      <vt:lpstr>ZAKUP ENERGII</vt:lpstr>
      <vt:lpstr>ZAKUP USŁUG POZOSTAŁYCH</vt:lpstr>
      <vt:lpstr>GOSPODARKA ODPADAMI</vt:lpstr>
      <vt:lpstr>ZAKUP USŁUG REMONTOWYCH</vt:lpstr>
      <vt:lpstr>WYDATKI NA ZAKUP MATERIAŁÓW I WYPOSAŻENIA ORAZ POMOCY DYDAKTYCZNYCH</vt:lpstr>
      <vt:lpstr>Slajd 23</vt:lpstr>
      <vt:lpstr>POZOSTAŁE WYDATKI BIEŻĄCE</vt:lpstr>
      <vt:lpstr>Slajd 25</vt:lpstr>
      <vt:lpstr>Slajd 26</vt:lpstr>
      <vt:lpstr>Slajd 27</vt:lpstr>
      <vt:lpstr>Zestawienie okresów realizacji zadań inwestycyjnych</vt:lpstr>
      <vt:lpstr>BUDOWA KANALIZACJI SANITARNEJ  NA TERENIE AGLOMERACJI MŁAWA</vt:lpstr>
      <vt:lpstr>Poprawa spójności komunikacyjnej Miasta Mława poprzez budowę drugiego etapu Alei Św. Wojciecha wraz z budową skrzyżowania typu rondo</vt:lpstr>
      <vt:lpstr>Budowa i przebudowa dróg na terenie Miasta Mława</vt:lpstr>
      <vt:lpstr>Modernizacja bazy sportowej  na terenie Miasta Mława</vt:lpstr>
      <vt:lpstr>Budowa  Dworca  Zintegrowanego w Mławie</vt:lpstr>
      <vt:lpstr>Budowa systemu ogrzewania gazowego budynków przy ul. Komunalnej 5 i 7 w Mławie</vt:lpstr>
      <vt:lpstr>Modernizacja boiska sportowego  przy Szkole Podstawowej nr 3 w Mławie</vt:lpstr>
      <vt:lpstr>Slajd 36</vt:lpstr>
      <vt:lpstr>RAZEM PLANOWANE WYDATKI</vt:lpstr>
      <vt:lpstr>Slajd 38</vt:lpstr>
      <vt:lpstr>Slajd 39</vt:lpstr>
      <vt:lpstr>Slajd 40</vt:lpstr>
      <vt:lpstr>Slajd 41</vt:lpstr>
      <vt:lpstr>Slajd 42</vt:lpstr>
      <vt:lpstr>Slajd 43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BUDŻETU MIASTA MŁAWA  NA 2021 ROK</dc:title>
  <dc:creator>Gawlińska Kinga (STUD)</dc:creator>
  <cp:lastModifiedBy>psulewski</cp:lastModifiedBy>
  <cp:revision>159</cp:revision>
  <dcterms:created xsi:type="dcterms:W3CDTF">2020-12-10T13:47:31Z</dcterms:created>
  <dcterms:modified xsi:type="dcterms:W3CDTF">2021-01-08T14:33:44Z</dcterms:modified>
</cp:coreProperties>
</file>