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handoutMasterIdLst>
    <p:handoutMasterId r:id="rId30"/>
  </p:handoutMasterIdLst>
  <p:sldIdLst>
    <p:sldId id="262" r:id="rId2"/>
    <p:sldId id="296" r:id="rId3"/>
    <p:sldId id="263" r:id="rId4"/>
    <p:sldId id="264" r:id="rId5"/>
    <p:sldId id="265" r:id="rId6"/>
    <p:sldId id="266" r:id="rId7"/>
    <p:sldId id="267" r:id="rId8"/>
    <p:sldId id="286" r:id="rId9"/>
    <p:sldId id="287" r:id="rId10"/>
    <p:sldId id="275" r:id="rId11"/>
    <p:sldId id="285" r:id="rId12"/>
    <p:sldId id="297" r:id="rId13"/>
    <p:sldId id="289" r:id="rId14"/>
    <p:sldId id="290" r:id="rId15"/>
    <p:sldId id="291" r:id="rId16"/>
    <p:sldId id="292" r:id="rId17"/>
    <p:sldId id="293" r:id="rId18"/>
    <p:sldId id="295" r:id="rId19"/>
    <p:sldId id="298" r:id="rId20"/>
    <p:sldId id="283" r:id="rId21"/>
    <p:sldId id="257" r:id="rId22"/>
    <p:sldId id="258" r:id="rId23"/>
    <p:sldId id="259" r:id="rId24"/>
    <p:sldId id="260" r:id="rId25"/>
    <p:sldId id="299" r:id="rId26"/>
    <p:sldId id="261" r:id="rId27"/>
    <p:sldId id="288" r:id="rId28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81" d="100"/>
          <a:sy n="81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EF800-31B1-4842-A961-E9E1CAE3F83F}" type="datetimeFigureOut">
              <a:rPr lang="pl-PL" smtClean="0"/>
              <a:t>28.11.2017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6E42-64C6-404E-803C-47D2223989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859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4FD4E-C7E9-4257-B5D9-3E4DF5ADEF49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00B00-7564-4A32-B33A-1C5E7BCD3D2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1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11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4773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000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45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004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638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819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723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735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09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35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90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264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8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16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B33A-0612-452E-9BF5-63570C648BEB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70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9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8" y="1444295"/>
            <a:ext cx="4041775" cy="394176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3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5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0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9"/>
            <a:ext cx="3405509" cy="10843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0"/>
            <a:ext cx="3690451" cy="933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4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9"/>
            <a:ext cx="3405509" cy="10843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7499CA-DBC6-423A-AE62-8161ECCECF45}" type="datetimeFigureOut">
              <a:rPr lang="pl-PL" smtClean="0"/>
              <a:pPr/>
              <a:t>28.11.2017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5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DDA450-3CF2-4D2C-AAF4-C9BD1221D9C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8474"/>
            <a:ext cx="5253990" cy="636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 cstate="print"/>
          <a:srcRect l="24473" t="10587" r="23416" b="4721"/>
          <a:stretch>
            <a:fillRect/>
          </a:stretch>
        </p:blipFill>
        <p:spPr bwMode="auto">
          <a:xfrm>
            <a:off x="323528" y="380895"/>
            <a:ext cx="2922552" cy="290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36094" y="6407944"/>
            <a:ext cx="365760" cy="365125"/>
          </a:xfrm>
        </p:spPr>
        <p:txBody>
          <a:bodyPr/>
          <a:lstStyle/>
          <a:p>
            <a:fld id="{6AF1F294-EF8B-4E9E-A86F-70D48827F0AD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835696" y="1916832"/>
            <a:ext cx="6912768" cy="128701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pl-PL" sz="2800" b="1" i="1" dirty="0" smtClean="0">
                <a:ln w="1905"/>
                <a:solidFill>
                  <a:srgbClr val="090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 KANALIZACJI SANITARNEJ </a:t>
            </a:r>
            <a:br>
              <a:rPr lang="pl-PL" sz="2800" b="1" i="1" dirty="0" smtClean="0">
                <a:ln w="1905"/>
                <a:solidFill>
                  <a:srgbClr val="090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i="1" dirty="0" smtClean="0">
                <a:ln w="1905"/>
                <a:solidFill>
                  <a:srgbClr val="090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TERENIE AGLOMERACJI MŁAWA</a:t>
            </a:r>
            <a:r>
              <a:rPr lang="pl-PL" sz="2800" b="1" dirty="0" smtClean="0">
                <a:ln w="1905"/>
                <a:solidFill>
                  <a:srgbClr val="090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ln w="1905"/>
                <a:solidFill>
                  <a:srgbClr val="090C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800" b="1" dirty="0">
              <a:ln w="1905"/>
              <a:solidFill>
                <a:srgbClr val="090C8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477418" y="3645024"/>
            <a:ext cx="7343054" cy="1879630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pl-PL" sz="4000" b="1" cap="all" dirty="0" smtClean="0">
                <a:ln w="1905"/>
                <a:solidFill>
                  <a:srgbClr val="00206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KONFERENCJA</a:t>
            </a:r>
          </a:p>
          <a:p>
            <a:pPr algn="r"/>
            <a:r>
              <a:rPr lang="pl-PL" sz="6000" b="1" i="1" cap="all" dirty="0" smtClean="0">
                <a:ln w="1905"/>
                <a:solidFill>
                  <a:srgbClr val="002060"/>
                </a:solidFill>
                <a:effectLst/>
                <a:latin typeface="Cambria" panose="02040503050406030204" pitchFamily="18" charset="0"/>
                <a:cs typeface="Times New Roman" panose="02020603050405020304" pitchFamily="18" charset="0"/>
              </a:rPr>
              <a:t>DOŁĄCZ DO SIECI</a:t>
            </a:r>
            <a:endParaRPr lang="pl-PL" sz="6000" b="1" i="1" cap="all" dirty="0">
              <a:ln w="1905"/>
              <a:solidFill>
                <a:srgbClr val="002060"/>
              </a:solidFill>
              <a:effectLst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69458" y="6403737"/>
            <a:ext cx="2938029" cy="369332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n w="1905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MŁAWA, </a:t>
            </a:r>
            <a:r>
              <a:rPr lang="pl-PL" b="1" dirty="0" smtClean="0">
                <a:ln w="1905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27.11.2017 r</a:t>
            </a:r>
            <a:r>
              <a:rPr lang="pl-PL" b="1" dirty="0">
                <a:ln w="1905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36512" y="-27384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2099" r="559" b="50652"/>
          <a:stretch/>
        </p:blipFill>
        <p:spPr>
          <a:xfrm>
            <a:off x="1072647" y="1380038"/>
            <a:ext cx="7320036" cy="5146900"/>
          </a:xfrm>
          <a:prstGeom prst="rect">
            <a:avLst/>
          </a:prstGeom>
        </p:spPr>
      </p:pic>
      <p:pic>
        <p:nvPicPr>
          <p:cNvPr id="4" name="Obraz 3" descr="F:\WR\@Zadania 2016\Aglomeracja budowa\Promocja\Logotyp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5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17888" y="6381328"/>
            <a:ext cx="495144" cy="391741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10</a:t>
            </a:fld>
            <a:endParaRPr lang="pl-PL" sz="1600" b="1" dirty="0"/>
          </a:p>
        </p:txBody>
      </p:sp>
      <p:sp>
        <p:nvSpPr>
          <p:cNvPr id="2" name="Prostokąt 1"/>
          <p:cNvSpPr/>
          <p:nvPr/>
        </p:nvSpPr>
        <p:spPr>
          <a:xfrm>
            <a:off x="111764" y="1175086"/>
            <a:ext cx="9212763" cy="446276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800"/>
              </a:spcAft>
            </a:pP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Korzyści z  przyłączenia budynku do sieci kanalizacji sanitarnej</a:t>
            </a:r>
            <a:endParaRPr lang="pl-PL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17888" y="6376243"/>
            <a:ext cx="495144" cy="365125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11</a:t>
            </a:fld>
            <a:endParaRPr lang="pl-PL" sz="16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27584" y="1787624"/>
            <a:ext cx="756084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Calibri" pitchFamily="34" charset="0"/>
              </a:rPr>
              <a:t>WAŻNE:</a:t>
            </a:r>
          </a:p>
          <a:p>
            <a:endParaRPr lang="pl-PL" sz="2400" b="1" dirty="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b="1" dirty="0" smtClean="0">
                <a:latin typeface="Calibri" pitchFamily="34" charset="0"/>
              </a:rPr>
              <a:t> Zbiornik bezodpływowy należy trwale wyłączyć </a:t>
            </a:r>
            <a:br>
              <a:rPr lang="pl-PL" sz="2400" b="1" dirty="0" smtClean="0">
                <a:latin typeface="Calibri" pitchFamily="34" charset="0"/>
              </a:rPr>
            </a:br>
            <a:r>
              <a:rPr lang="pl-PL" sz="2400" b="1" dirty="0" smtClean="0">
                <a:latin typeface="Calibri" pitchFamily="34" charset="0"/>
              </a:rPr>
              <a:t>z użytkowania oraz wypompować z niego nagromadzone ścieki.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400" b="1" dirty="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400" b="1" dirty="0" smtClean="0">
                <a:latin typeface="Calibri" pitchFamily="34" charset="0"/>
              </a:rPr>
              <a:t> Przed przystąpieniem do podłączenia budynku </a:t>
            </a:r>
            <a:br>
              <a:rPr lang="pl-PL" sz="2400" b="1" dirty="0" smtClean="0">
                <a:latin typeface="Calibri" pitchFamily="34" charset="0"/>
              </a:rPr>
            </a:br>
            <a:r>
              <a:rPr lang="pl-PL" sz="2400" b="1" dirty="0" smtClean="0">
                <a:latin typeface="Calibri" pitchFamily="34" charset="0"/>
              </a:rPr>
              <a:t>do wybudowanej sieci należy skontaktować się </a:t>
            </a:r>
            <a:br>
              <a:rPr lang="pl-PL" sz="2400" b="1" dirty="0" smtClean="0">
                <a:latin typeface="Calibri" pitchFamily="34" charset="0"/>
              </a:rPr>
            </a:br>
            <a:r>
              <a:rPr lang="pl-PL" sz="2400" b="1" dirty="0" smtClean="0">
                <a:latin typeface="Calibri" pitchFamily="34" charset="0"/>
              </a:rPr>
              <a:t>z Zakładem Wodociągów, Kanalizacji i Oczyszczalnia Ścieków WOD-KAN w Mławie. </a:t>
            </a:r>
            <a:endParaRPr lang="pl-PL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II część</a:t>
            </a:r>
          </a:p>
          <a:p>
            <a:pPr marL="109728" indent="0" algn="ctr">
              <a:buNone/>
            </a:pP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REALIZACJA PROJEKTU </a:t>
            </a:r>
          </a:p>
          <a:p>
            <a:pPr marL="109728" indent="0" algn="ctr">
              <a:buNone/>
            </a:pPr>
            <a:endParaRPr 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Krzysztof Dubojski</a:t>
            </a:r>
          </a:p>
          <a:p>
            <a:pPr marL="109728" indent="0" algn="ctr">
              <a:buNone/>
            </a:pP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Gł. Spec. </a:t>
            </a:r>
            <a:r>
              <a:rPr lang="pl-PL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technicznych JRP</a:t>
            </a:r>
            <a:endParaRPr lang="pl-P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2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483896" y="6309320"/>
            <a:ext cx="552600" cy="391741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13</a:t>
            </a:fld>
            <a:endParaRPr lang="pl-PL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20242" y="1822256"/>
            <a:ext cx="840023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b="1" dirty="0" smtClean="0">
                <a:latin typeface="Calibri" pitchFamily="34" charset="0"/>
              </a:rPr>
              <a:t>STAN REALIZACJI ROBÓT: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800" b="1" dirty="0" smtClean="0">
                <a:latin typeface="Calibri" pitchFamily="34" charset="0"/>
              </a:rPr>
              <a:t>Prace zostały zakończone na obszarach: A8; A7; A3.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800" b="1" dirty="0">
                <a:latin typeface="Calibri" pitchFamily="34" charset="0"/>
              </a:rPr>
              <a:t>W trakcie realizacji są roboty na obszarach</a:t>
            </a:r>
            <a:r>
              <a:rPr lang="pl-PL" sz="2800" b="1" dirty="0" smtClean="0">
                <a:latin typeface="Calibri" pitchFamily="34" charset="0"/>
              </a:rPr>
              <a:t>: A1; A5.</a:t>
            </a:r>
          </a:p>
          <a:p>
            <a:pPr marL="457200" indent="-12700">
              <a:lnSpc>
                <a:spcPct val="150000"/>
              </a:lnSpc>
              <a:buFont typeface="Wingdings" pitchFamily="2" charset="2"/>
              <a:buChar char="Ø"/>
            </a:pPr>
            <a:endParaRPr lang="pl-PL" sz="2800" b="1" dirty="0">
              <a:latin typeface="Calibri" pitchFamily="34" charset="0"/>
            </a:endParaRPr>
          </a:p>
          <a:p>
            <a:pPr marL="444500">
              <a:lnSpc>
                <a:spcPct val="150000"/>
              </a:lnSpc>
            </a:pPr>
            <a:r>
              <a:rPr lang="pl-PL" sz="2800" b="1" dirty="0" smtClean="0">
                <a:solidFill>
                  <a:srgbClr val="090C85"/>
                </a:solidFill>
                <a:latin typeface="Calibri" pitchFamily="34" charset="0"/>
              </a:rPr>
              <a:t>W </a:t>
            </a:r>
            <a:r>
              <a:rPr lang="pl-PL" sz="2800" b="1" dirty="0" smtClean="0">
                <a:solidFill>
                  <a:srgbClr val="090C85"/>
                </a:solidFill>
                <a:latin typeface="Calibri" pitchFamily="34" charset="0"/>
              </a:rPr>
              <a:t>2017 r</a:t>
            </a:r>
            <a:r>
              <a:rPr lang="pl-PL" sz="2800" b="1" dirty="0" smtClean="0">
                <a:solidFill>
                  <a:srgbClr val="090C85"/>
                </a:solidFill>
                <a:latin typeface="Calibri" pitchFamily="34" charset="0"/>
              </a:rPr>
              <a:t>. wykonano </a:t>
            </a:r>
            <a:r>
              <a:rPr lang="pl-PL" sz="2800" b="1" dirty="0" smtClean="0">
                <a:solidFill>
                  <a:srgbClr val="090C85"/>
                </a:solidFill>
                <a:latin typeface="Calibri" pitchFamily="34" charset="0"/>
              </a:rPr>
              <a:t>już ok</a:t>
            </a:r>
            <a:r>
              <a:rPr lang="pl-PL" sz="2800" b="1" dirty="0" smtClean="0">
                <a:solidFill>
                  <a:srgbClr val="090C85"/>
                </a:solidFill>
                <a:latin typeface="Calibri" pitchFamily="34" charset="0"/>
              </a:rPr>
              <a:t>. </a:t>
            </a:r>
            <a:r>
              <a:rPr lang="pl-PL" sz="2800" b="1" dirty="0">
                <a:solidFill>
                  <a:srgbClr val="090C85"/>
                </a:solidFill>
                <a:latin typeface="Calibri" pitchFamily="34" charset="0"/>
              </a:rPr>
              <a:t>10 km </a:t>
            </a:r>
            <a:r>
              <a:rPr lang="pl-PL" sz="2800" b="1" dirty="0" smtClean="0">
                <a:solidFill>
                  <a:srgbClr val="090C85"/>
                </a:solidFill>
                <a:latin typeface="Calibri" pitchFamily="34" charset="0"/>
              </a:rPr>
              <a:t>sieci ! </a:t>
            </a:r>
            <a:endParaRPr lang="pl-PL" sz="2400" b="1" dirty="0">
              <a:solidFill>
                <a:srgbClr val="090C85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84176" y="6309320"/>
            <a:ext cx="452320" cy="365125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14</a:t>
            </a:fld>
            <a:endParaRPr lang="pl-PL" sz="1600" b="1" dirty="0"/>
          </a:p>
        </p:txBody>
      </p:sp>
      <p:sp>
        <p:nvSpPr>
          <p:cNvPr id="2" name="Prostokąt 1"/>
          <p:cNvSpPr/>
          <p:nvPr/>
        </p:nvSpPr>
        <p:spPr>
          <a:xfrm>
            <a:off x="755576" y="1453768"/>
            <a:ext cx="712879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3200" b="1" dirty="0" smtClean="0">
                <a:latin typeface="Calibri" pitchFamily="34" charset="0"/>
              </a:rPr>
              <a:t>Obszar A7</a:t>
            </a:r>
          </a:p>
          <a:p>
            <a:pPr>
              <a:spcBef>
                <a:spcPts val="1200"/>
              </a:spcBef>
            </a:pPr>
            <a:r>
              <a:rPr lang="pl-PL" sz="3200" b="1" dirty="0" smtClean="0">
                <a:latin typeface="Calibri" pitchFamily="34" charset="0"/>
              </a:rPr>
              <a:t>Ulice Jasna i Nowa: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400" b="1" dirty="0" smtClean="0">
                <a:latin typeface="Calibri" pitchFamily="34" charset="0"/>
              </a:rPr>
              <a:t>Uzyskano pozwolenie na użytkowanie nowo wybudowanej sieci KS,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400" b="1" dirty="0" smtClean="0">
                <a:latin typeface="Calibri" pitchFamily="34" charset="0"/>
              </a:rPr>
              <a:t>Mieszkańcy mogą wystąpić do spółki WOD-KAN  w celu uzgodnienia przebiegu trasy oraz wykorzystywanych materiałów  do budowy przyłącza.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6584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32440" y="6376243"/>
            <a:ext cx="480592" cy="365125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15</a:t>
            </a:fld>
            <a:endParaRPr lang="pl-PL" sz="1600" b="1" dirty="0"/>
          </a:p>
        </p:txBody>
      </p:sp>
      <p:sp>
        <p:nvSpPr>
          <p:cNvPr id="10" name="Prostokąt 9"/>
          <p:cNvSpPr/>
          <p:nvPr/>
        </p:nvSpPr>
        <p:spPr>
          <a:xfrm>
            <a:off x="467544" y="145376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600" b="1" dirty="0" smtClean="0">
                <a:latin typeface="Calibri" pitchFamily="34" charset="0"/>
              </a:rPr>
              <a:t>Obszar </a:t>
            </a:r>
            <a:r>
              <a:rPr lang="pl-PL" sz="2600" b="1" dirty="0" smtClean="0">
                <a:latin typeface="Calibri" pitchFamily="34" charset="0"/>
              </a:rPr>
              <a:t>A3</a:t>
            </a:r>
            <a:r>
              <a:rPr lang="pl-PL" sz="26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: </a:t>
            </a:r>
            <a:r>
              <a:rPr lang="pl-PL" sz="26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Wiśniową, Malinową, Poziomkową i Piaskową </a:t>
            </a:r>
            <a:r>
              <a:rPr lang="pl-PL" sz="12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(cz</a:t>
            </a:r>
            <a:r>
              <a:rPr lang="pl-PL" sz="12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.)</a:t>
            </a:r>
            <a:endParaRPr lang="pl-PL" sz="2600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600" b="1" dirty="0" smtClean="0">
                <a:latin typeface="Calibri" pitchFamily="34" charset="0"/>
              </a:rPr>
              <a:t>Obszar A8</a:t>
            </a:r>
            <a:r>
              <a:rPr lang="pl-PL" sz="2600" dirty="0" smtClean="0">
                <a:latin typeface="Calibri" pitchFamily="34" charset="0"/>
              </a:rPr>
              <a:t>,  ulice:</a:t>
            </a: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</a:t>
            </a:r>
            <a:r>
              <a:rPr lang="pl-PL" sz="26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20 </a:t>
            </a: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DP </a:t>
            </a:r>
            <a:r>
              <a:rPr lang="pl-PL" sz="26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WP, K. Pużaka, Górna</a:t>
            </a: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,</a:t>
            </a:r>
            <a:r>
              <a:rPr lang="pl-PL" sz="26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W. Altera, </a:t>
            </a: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/>
            </a:r>
            <a:b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</a:b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Bp. L. </a:t>
            </a:r>
            <a:r>
              <a:rPr lang="pl-PL" sz="26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Wetmańskiego, </a:t>
            </a: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Mjr </a:t>
            </a:r>
            <a:r>
              <a:rPr lang="pl-PL" sz="26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Grudkowskiego</a:t>
            </a: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,</a:t>
            </a:r>
            <a:r>
              <a:rPr lang="pl-PL" sz="26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Ciechanowska,</a:t>
            </a: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 O. B </a:t>
            </a:r>
            <a:r>
              <a:rPr lang="pl-PL" sz="26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Kryszkiewicza, </a:t>
            </a: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T. </a:t>
            </a:r>
            <a:r>
              <a:rPr lang="pl-PL" sz="26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Jasińskiego, </a:t>
            </a:r>
            <a:r>
              <a:rPr lang="pl-PL" sz="26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Podgórna, Cmentarna</a:t>
            </a:r>
            <a:r>
              <a:rPr lang="pl-PL" sz="2800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rgbClr val="090C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 uzyskiwania z Powiatowego </a:t>
            </a:r>
            <a:r>
              <a:rPr lang="pl-PL" sz="2400" b="1" dirty="0">
                <a:solidFill>
                  <a:srgbClr val="090C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Inspektoratu Nadzoru Budowlanego  Decyzji o pozwoleniu na użytkowanie kanalizacji </a:t>
            </a:r>
            <a:r>
              <a:rPr lang="pl-PL" sz="2400" b="1" dirty="0" smtClean="0">
                <a:solidFill>
                  <a:srgbClr val="090C85"/>
                </a:solidFill>
                <a:latin typeface="Calibri" pitchFamily="34" charset="0"/>
                <a:cs typeface="Calibri" panose="020F0502020204030204" pitchFamily="34" charset="0"/>
              </a:rPr>
              <a:t>sanitarnej,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rgbClr val="090C85"/>
                </a:solidFill>
                <a:latin typeface="Calibri" pitchFamily="34" charset="0"/>
              </a:rPr>
              <a:t>Po 1.12.2017 r. mieszkańcy mogą wystąpić do spółki WOD-KAN  w celu uzgodnienia przebiegu trasy oraz wykorzystywanych materiałów  do budowy przyłącza.</a:t>
            </a:r>
            <a:endParaRPr lang="pl-PL" sz="2400" dirty="0">
              <a:solidFill>
                <a:srgbClr val="090C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32440" y="6376243"/>
            <a:ext cx="480592" cy="365125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16</a:t>
            </a:fld>
            <a:endParaRPr lang="pl-PL" sz="1600" b="1" dirty="0"/>
          </a:p>
        </p:txBody>
      </p:sp>
      <p:sp>
        <p:nvSpPr>
          <p:cNvPr id="2" name="Prostokąt 1"/>
          <p:cNvSpPr/>
          <p:nvPr/>
        </p:nvSpPr>
        <p:spPr>
          <a:xfrm>
            <a:off x="539551" y="1247274"/>
            <a:ext cx="86409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lang="pl-PL" sz="3600" b="1" dirty="0" smtClean="0">
                <a:solidFill>
                  <a:srgbClr val="090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ROBOTY W TRAKCIE: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lang="pl-PL" sz="28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Obszar A1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ulice: Olesin</a:t>
            </a:r>
            <a:r>
              <a:rPr lang="pl-PL" sz="28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, 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Ogrodowa, Olszynowa, Krucza, Sadowa</a:t>
            </a:r>
            <a:b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</a:b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i </a:t>
            </a:r>
            <a:r>
              <a:rPr lang="pl-PL" sz="28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Zabrody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Planowany termin zakończenia  robót – 30.09.2018 r. 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endParaRPr lang="pl-PL" sz="1100" b="1" dirty="0" smtClean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obszar A5</a:t>
            </a: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sz="28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ulice:  </a:t>
            </a:r>
            <a:r>
              <a:rPr lang="pl-PL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Grota Roweckiego, Pogorzelskiego, </a:t>
            </a:r>
            <a:r>
              <a:rPr lang="pl-PL" sz="28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Cicha, </a:t>
            </a:r>
            <a:r>
              <a:rPr lang="pl-PL" sz="28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Szwejkowskiego, Anyszki, Leszczyńskiego i </a:t>
            </a:r>
            <a:r>
              <a:rPr lang="pl-PL" sz="28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Kościuszki.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sz="2800" b="1" dirty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Planowany termin zakończenia  robót – </a:t>
            </a:r>
            <a:r>
              <a:rPr lang="pl-PL" sz="2800" b="1" dirty="0" smtClean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18.01.2018 </a:t>
            </a:r>
            <a:r>
              <a:rPr lang="pl-PL" sz="2800" b="1" dirty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10378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32440" y="6376243"/>
            <a:ext cx="480592" cy="365125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17</a:t>
            </a:fld>
            <a:endParaRPr lang="pl-PL" sz="1600" b="1" dirty="0"/>
          </a:p>
        </p:txBody>
      </p:sp>
      <p:sp>
        <p:nvSpPr>
          <p:cNvPr id="2" name="Prostokąt 1"/>
          <p:cNvSpPr/>
          <p:nvPr/>
        </p:nvSpPr>
        <p:spPr>
          <a:xfrm>
            <a:off x="395536" y="692696"/>
            <a:ext cx="871296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  <a:spcBef>
                <a:spcPts val="300"/>
              </a:spcBef>
              <a:spcAft>
                <a:spcPct val="0"/>
              </a:spcAft>
            </a:pPr>
            <a:r>
              <a:rPr lang="pl-PL" sz="3200" b="1" dirty="0" smtClean="0">
                <a:solidFill>
                  <a:srgbClr val="090C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ROBOTY ZAPLANOWANE DO REALIZACJI W 2018r.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pl-PL" sz="28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Obszar A2, </a:t>
            </a:r>
            <a:r>
              <a:rPr lang="pl-PL" sz="2400" b="1" dirty="0" smtClean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termin </a:t>
            </a:r>
            <a:r>
              <a:rPr lang="pl-PL" sz="2400" b="1" dirty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realizacji robót: 01.02.2018 – 31.08.2018 r. </a:t>
            </a:r>
          </a:p>
          <a:p>
            <a:pPr lvl="0" fontAlgn="base">
              <a:spcAft>
                <a:spcPct val="0"/>
              </a:spcAft>
            </a:pPr>
            <a:r>
              <a:rPr lang="pl-PL" sz="28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ulice: </a:t>
            </a:r>
            <a:r>
              <a:rPr lang="pl-PL" sz="28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Żabieniec, 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Okólna, Nowowiejska, </a:t>
            </a:r>
            <a:r>
              <a:rPr lang="pl-PL" sz="28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Piaskową (cz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.),</a:t>
            </a:r>
          </a:p>
          <a:p>
            <a:pPr lvl="0" fontAlgn="base">
              <a:spcAft>
                <a:spcPct val="0"/>
              </a:spcAft>
            </a:pPr>
            <a:endParaRPr lang="pl-PL" sz="1400" b="1" dirty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pl-PL" sz="28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Obszar A4, </a:t>
            </a:r>
            <a:r>
              <a:rPr lang="pl-PL" sz="2400" b="1" dirty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termin realizacji robót: </a:t>
            </a:r>
            <a:r>
              <a:rPr lang="pl-PL" sz="2400" b="1" dirty="0" smtClean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01.03.2018 </a:t>
            </a:r>
            <a:r>
              <a:rPr lang="pl-PL" sz="2400" b="1" dirty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– </a:t>
            </a:r>
            <a:r>
              <a:rPr lang="pl-PL" sz="2400" b="1" dirty="0" smtClean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30.06.2018 </a:t>
            </a:r>
            <a:r>
              <a:rPr lang="pl-PL" sz="2400" b="1" dirty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r. </a:t>
            </a:r>
            <a:r>
              <a:rPr lang="pl-PL" sz="2400" b="1" dirty="0" smtClean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endParaRPr lang="pl-PL" sz="2400" b="1" dirty="0">
              <a:solidFill>
                <a:srgbClr val="090C85"/>
              </a:solidFill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pl-PL" sz="28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ulice</a:t>
            </a:r>
            <a:r>
              <a:rPr lang="pl-PL" sz="2800" b="1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: </a:t>
            </a:r>
            <a:r>
              <a:rPr lang="pl-PL" sz="28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Łąkowa, Spokojna, </a:t>
            </a:r>
            <a:r>
              <a:rPr lang="pl-PL" sz="28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Karcza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endParaRPr lang="pl-PL" sz="1600" b="1" dirty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pl-PL" sz="28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Obszar A6, </a:t>
            </a:r>
            <a:r>
              <a:rPr lang="pl-PL" sz="2400" b="1" dirty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termin realizacji robót: 01.02.2018 – </a:t>
            </a:r>
            <a:r>
              <a:rPr lang="pl-PL" sz="2400" b="1" dirty="0" smtClean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30.09.2018 </a:t>
            </a:r>
            <a:r>
              <a:rPr lang="pl-PL" sz="2400" b="1" dirty="0">
                <a:solidFill>
                  <a:srgbClr val="090C85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r. </a:t>
            </a:r>
            <a:endParaRPr lang="pl-PL" sz="2400" b="1" dirty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pl-PL" sz="2800" b="1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ulice: 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Brukowa, Kościelna, </a:t>
            </a:r>
            <a:r>
              <a:rPr lang="pl-PL" sz="28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Krajewskiego, Mickiewicza, Przyrynek, 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Rynkowa, Kapliczna, </a:t>
            </a:r>
            <a:r>
              <a:rPr lang="pl-PL" sz="28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Al. Piłsudskiego (część), 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Bracka </a:t>
            </a:r>
            <a:r>
              <a:rPr lang="pl-PL" sz="28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i </a:t>
            </a:r>
            <a:r>
              <a:rPr lang="pl-PL" sz="28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Graniczna</a:t>
            </a:r>
            <a:endParaRPr lang="pl-PL" sz="2800" b="1" dirty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/>
          <p:nvPr/>
        </p:nvPicPr>
        <p:blipFill rotWithShape="1">
          <a:blip r:embed="rId3" cstate="print"/>
          <a:srcRect l="20887" t="15451" r="6276" b="20742"/>
          <a:stretch/>
        </p:blipFill>
        <p:spPr bwMode="auto">
          <a:xfrm>
            <a:off x="251520" y="1700808"/>
            <a:ext cx="7776864" cy="41239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rostokąt 1"/>
          <p:cNvSpPr/>
          <p:nvPr/>
        </p:nvSpPr>
        <p:spPr>
          <a:xfrm>
            <a:off x="6084168" y="4221088"/>
            <a:ext cx="2948068" cy="23852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 smtClean="0">
                <a:latin typeface="Calibri" pitchFamily="34" charset="0"/>
              </a:rPr>
              <a:t>kanalizacja </a:t>
            </a:r>
            <a:r>
              <a:rPr lang="pl-PL" b="1" dirty="0">
                <a:latin typeface="Calibri" pitchFamily="34" charset="0"/>
              </a:rPr>
              <a:t>sanitarna </a:t>
            </a:r>
            <a:r>
              <a:rPr lang="pl-PL" b="1" dirty="0" smtClean="0">
                <a:latin typeface="Calibri" pitchFamily="34" charset="0"/>
              </a:rPr>
              <a:t>wykonywana jest  </a:t>
            </a:r>
            <a:br>
              <a:rPr lang="pl-PL" b="1" dirty="0" smtClean="0">
                <a:latin typeface="Calibri" pitchFamily="34" charset="0"/>
              </a:rPr>
            </a:br>
            <a:r>
              <a:rPr lang="pl-PL" b="1" dirty="0" smtClean="0">
                <a:latin typeface="Calibri" pitchFamily="34" charset="0"/>
              </a:rPr>
              <a:t>do </a:t>
            </a:r>
            <a:r>
              <a:rPr lang="pl-PL" b="1" dirty="0">
                <a:latin typeface="Calibri" pitchFamily="34" charset="0"/>
              </a:rPr>
              <a:t>granicy </a:t>
            </a:r>
            <a:r>
              <a:rPr lang="pl-PL" b="1" dirty="0" smtClean="0">
                <a:latin typeface="Calibri" pitchFamily="34" charset="0"/>
              </a:rPr>
              <a:t>posesji,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b="1" dirty="0" smtClean="0">
                <a:latin typeface="Calibri" pitchFamily="34" charset="0"/>
              </a:rPr>
              <a:t>po </a:t>
            </a:r>
            <a:r>
              <a:rPr lang="pl-PL" b="1" dirty="0">
                <a:latin typeface="Calibri" pitchFamily="34" charset="0"/>
              </a:rPr>
              <a:t>stronie właściciela posesji jest wykonanie przyłącza kanalizacyjnego </a:t>
            </a:r>
            <a:r>
              <a:rPr lang="pl-PL" b="1" dirty="0" smtClean="0">
                <a:latin typeface="Calibri" pitchFamily="34" charset="0"/>
              </a:rPr>
              <a:t/>
            </a:r>
            <a:br>
              <a:rPr lang="pl-PL" b="1" dirty="0" smtClean="0">
                <a:latin typeface="Calibri" pitchFamily="34" charset="0"/>
              </a:rPr>
            </a:br>
            <a:r>
              <a:rPr lang="pl-PL" b="1" dirty="0" smtClean="0">
                <a:latin typeface="Calibri" pitchFamily="34" charset="0"/>
              </a:rPr>
              <a:t>od </a:t>
            </a:r>
            <a:r>
              <a:rPr lang="pl-PL" b="1" dirty="0">
                <a:latin typeface="Calibri" pitchFamily="34" charset="0"/>
              </a:rPr>
              <a:t>granicy działki do budynku.</a:t>
            </a:r>
          </a:p>
        </p:txBody>
      </p:sp>
      <p:pic>
        <p:nvPicPr>
          <p:cNvPr id="4" name="Obraz 3" descr="F:\WR\@Zadania 2016\Aglomeracja budowa\Promocja\Logotyp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5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41352" y="6376243"/>
            <a:ext cx="495144" cy="365125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18</a:t>
            </a:fld>
            <a:endParaRPr lang="pl-PL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83568" y="1383984"/>
            <a:ext cx="796370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2060"/>
                </a:solidFill>
              </a:rPr>
              <a:t>SCHEMAT WYKONANIA PRZYŁĄCZA DO KANALIZACJI SANITARNEJ</a:t>
            </a:r>
            <a:endParaRPr lang="pl-PL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III część</a:t>
            </a:r>
          </a:p>
          <a:p>
            <a:pPr marL="109728" indent="0" algn="ctr">
              <a:buNone/>
            </a:pP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PROCEDURY PRZYŁĄCZENIA BUDYNKU DO SIECI</a:t>
            </a:r>
          </a:p>
          <a:p>
            <a:pPr marL="109728" indent="0" algn="ctr">
              <a:buNone/>
            </a:pPr>
            <a:endParaRPr 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Marek </a:t>
            </a:r>
            <a:r>
              <a:rPr lang="pl-PL" sz="18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usiński</a:t>
            </a:r>
          </a:p>
          <a:p>
            <a:pPr marL="109728" indent="0" algn="ctr">
              <a:buNone/>
            </a:pP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Prezes WOD-KAN sp. z o.o.</a:t>
            </a:r>
            <a:endParaRPr lang="pl-P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3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część</a:t>
            </a:r>
          </a:p>
          <a:p>
            <a:pPr marL="109728" indent="0" algn="ctr">
              <a:buNone/>
            </a:pP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pl-P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INFORMACJA OGÓLNA O PROJEKCIE </a:t>
            </a:r>
          </a:p>
          <a:p>
            <a:pPr marL="109728" indent="0" algn="ctr">
              <a:buNone/>
            </a:pPr>
            <a:endParaRPr lang="pl-PL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Anna Miałka-Kruszewska</a:t>
            </a:r>
          </a:p>
          <a:p>
            <a:pPr marL="109728" indent="0" algn="ctr">
              <a:buNone/>
            </a:pPr>
            <a:r>
              <a:rPr lang="pl-PL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Kierownik JRP</a:t>
            </a:r>
            <a:endParaRPr lang="pl-PL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7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857233"/>
            <a:ext cx="7772400" cy="5000660"/>
          </a:xfrm>
        </p:spPr>
        <p:txBody>
          <a:bodyPr>
            <a:noAutofit/>
          </a:bodyPr>
          <a:lstStyle/>
          <a:p>
            <a:r>
              <a:rPr lang="pl-PL" sz="6000" b="1" dirty="0"/>
              <a:t/>
            </a:r>
            <a:br>
              <a:rPr lang="pl-PL" sz="6000" b="1" dirty="0"/>
            </a:br>
            <a:endParaRPr lang="pl-PL" sz="6000" b="1" dirty="0"/>
          </a:p>
        </p:txBody>
      </p:sp>
      <p:pic>
        <p:nvPicPr>
          <p:cNvPr id="1026" name="Picture 2" descr="C:\Users\Iwona Borkowska\Downloads\DSC_0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7000924" cy="4857784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1349574" cy="1428760"/>
          </a:xfrm>
          <a:prstGeom prst="rect">
            <a:avLst/>
          </a:prstGeom>
          <a:noFill/>
        </p:spPr>
      </p:pic>
      <p:pic>
        <p:nvPicPr>
          <p:cNvPr id="1030" name="Picture 6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737"/>
            <a:ext cx="1354818" cy="1285884"/>
          </a:xfrm>
          <a:prstGeom prst="rect">
            <a:avLst/>
          </a:prstGeom>
          <a:noFill/>
        </p:spPr>
      </p:pic>
      <p:pic>
        <p:nvPicPr>
          <p:cNvPr id="1032" name="Picture 8" descr="C:\Users\Iwona Borkowska\Downloads\People-in-various-lifestyles-businesspeople-woman-walking-to--Stock-Ph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67"/>
          <a:stretch>
            <a:fillRect/>
          </a:stretch>
        </p:blipFill>
        <p:spPr bwMode="auto">
          <a:xfrm>
            <a:off x="7000892" y="2500306"/>
            <a:ext cx="2071702" cy="3500462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214282" y="161488"/>
            <a:ext cx="8786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Zakład Wodociągów, Kanalizacji i Oczyszczalnia Ścieków „WOD-KAN” Sp. z o.o.</a:t>
            </a:r>
            <a:endParaRPr lang="pl-PL" sz="1600" b="1" dirty="0">
              <a:solidFill>
                <a:srgbClr val="0070C0"/>
              </a:solidFill>
            </a:endParaRPr>
          </a:p>
        </p:txBody>
      </p:sp>
      <p:sp>
        <p:nvSpPr>
          <p:cNvPr id="13" name="Objaśnienie owalne 12"/>
          <p:cNvSpPr/>
          <p:nvPr/>
        </p:nvSpPr>
        <p:spPr>
          <a:xfrm rot="2406836">
            <a:off x="4319968" y="412929"/>
            <a:ext cx="3158414" cy="2103055"/>
          </a:xfrm>
          <a:prstGeom prst="wedgeEllipseCallout">
            <a:avLst>
              <a:gd name="adj1" fmla="val -25436"/>
              <a:gd name="adj2" fmla="val 95775"/>
            </a:avLst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00110"/>
            <a:ext cx="8258204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PROCEDURY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PRZYŁĄCZENIA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571504"/>
          </a:xfrm>
        </p:spPr>
        <p:txBody>
          <a:bodyPr>
            <a:normAutofit fontScale="90000"/>
          </a:bodyPr>
          <a:lstStyle/>
          <a:p>
            <a:r>
              <a:rPr lang="pl-PL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Zakład Wodociągów, Kanalizacji i Oczyszczalnia Ścieków „WOD-KAN” Sp. z o.o.</a:t>
            </a:r>
            <a:r>
              <a:rPr lang="pl-PL" sz="4400" dirty="0" smtClean="0">
                <a:solidFill>
                  <a:srgbClr val="0070C0"/>
                </a:solidFill>
              </a:rPr>
              <a:t/>
            </a:r>
            <a:br>
              <a:rPr lang="pl-PL" sz="4400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57158" y="3658561"/>
            <a:ext cx="4286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u="sng" dirty="0" smtClean="0">
                <a:latin typeface="Arial" pitchFamily="34" charset="0"/>
                <a:cs typeface="Arial" pitchFamily="34" charset="0"/>
              </a:rPr>
              <a:t>ETAP I </a:t>
            </a:r>
          </a:p>
          <a:p>
            <a:pPr algn="ctr"/>
            <a:endParaRPr lang="pl-PL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dirty="0" smtClean="0">
                <a:latin typeface="Arial" pitchFamily="34" charset="0"/>
                <a:cs typeface="Arial" pitchFamily="34" charset="0"/>
              </a:rPr>
              <a:t>DOKUMENTACJA I UZGODNIENIA </a:t>
            </a:r>
          </a:p>
          <a:p>
            <a:pPr algn="ctr"/>
            <a:r>
              <a:rPr lang="pl-PL" sz="1600" b="1" u="sng" dirty="0" smtClean="0">
                <a:latin typeface="Arial" pitchFamily="34" charset="0"/>
                <a:cs typeface="Arial" pitchFamily="34" charset="0"/>
              </a:rPr>
              <a:t>(POKÓJ NR 11)</a:t>
            </a:r>
          </a:p>
          <a:p>
            <a:endParaRPr lang="pl-PL" sz="1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7158" y="2362794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BUDOWA ZLECONA </a:t>
            </a:r>
          </a:p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ZAKŁADOWI „WOD-KAN” SP. Z O.O.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	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143504" y="2354041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BUDOWA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WE WŁASNYM ZAKRESIE	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4857752" y="1571613"/>
            <a:ext cx="2071702" cy="7143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rot="10800000" flipV="1">
            <a:off x="2428860" y="1571612"/>
            <a:ext cx="2157450" cy="7143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4714876" y="3667316"/>
            <a:ext cx="4286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u="sng" dirty="0" smtClean="0">
                <a:latin typeface="Arial" pitchFamily="34" charset="0"/>
                <a:cs typeface="Arial" pitchFamily="34" charset="0"/>
              </a:rPr>
              <a:t>ETAP I </a:t>
            </a:r>
          </a:p>
          <a:p>
            <a:pPr algn="ctr"/>
            <a:endParaRPr lang="pl-PL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dirty="0" smtClean="0">
                <a:latin typeface="Arial" pitchFamily="34" charset="0"/>
                <a:cs typeface="Arial" pitchFamily="34" charset="0"/>
              </a:rPr>
              <a:t>DOKUMENTACJA I UZGODNIENIA</a:t>
            </a:r>
          </a:p>
          <a:p>
            <a:pPr algn="ctr"/>
            <a:r>
              <a:rPr lang="pl-PL" sz="1600" b="1" u="sng" dirty="0" smtClean="0">
                <a:latin typeface="Arial" pitchFamily="34" charset="0"/>
                <a:cs typeface="Arial" pitchFamily="34" charset="0"/>
              </a:rPr>
              <a:t>(POKÓJ NR 11)</a:t>
            </a:r>
          </a:p>
          <a:p>
            <a:endParaRPr lang="pl-PL" sz="1000" b="1" u="sng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cxnSp>
        <p:nvCxnSpPr>
          <p:cNvPr id="29" name="Łącznik prosty ze strzałką 28"/>
          <p:cNvCxnSpPr/>
          <p:nvPr/>
        </p:nvCxnSpPr>
        <p:spPr>
          <a:xfrm rot="5400000">
            <a:off x="1965307" y="3321843"/>
            <a:ext cx="49927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5400000">
            <a:off x="6321437" y="3321843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571504"/>
          </a:xfrm>
        </p:spPr>
        <p:txBody>
          <a:bodyPr>
            <a:normAutofit fontScale="90000"/>
          </a:bodyPr>
          <a:lstStyle/>
          <a:p>
            <a:r>
              <a:rPr lang="pl-PL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Zakład Wodociągów, Kanalizacji i Oczyszczalnia Ścieków „WOD-KAN” Sp. z o.o.</a:t>
            </a:r>
            <a:r>
              <a:rPr lang="pl-PL" sz="4400" dirty="0" smtClean="0">
                <a:solidFill>
                  <a:srgbClr val="0070C0"/>
                </a:solidFill>
              </a:rPr>
              <a:t/>
            </a:r>
            <a:br>
              <a:rPr lang="pl-PL" sz="4400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16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214282" y="857234"/>
            <a:ext cx="4283106" cy="52864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ZLECENIE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WYKONANIA PRZYŁĄCZA;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OŚWIADCZENIE O PRAWIE DO DYSPONOWANIA NIERUCHOMOŚCIĄ;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EWENTUALNE ZLECENIE INWENTARYZACJI GEODEZYJNEJ;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AKT NOTARIALNY DO WGLĄDU;</a:t>
            </a:r>
          </a:p>
          <a:p>
            <a:pPr>
              <a:buClrTx/>
              <a:buFont typeface="Wingdings" pitchFamily="2" charset="2"/>
              <a:buChar char="Ø"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UZGODNIENIE TRASY, ZAKRESU ROBÓT, TECHNOLOGII WYKONANIA PRZYŁĄCZA ORAZ WARUNKÓW PŁATNOŚCI (CENA; RATY); 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4429124" y="785794"/>
            <a:ext cx="4500594" cy="521497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ZGŁOSZENIE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WYKONANIA PRZYŁĄCZA (PRZED ROZPOCZĘCIEM ROBÓT);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OŚWIADCZENIE O PRAWIE DO </a:t>
            </a:r>
          </a:p>
          <a:p>
            <a:pPr>
              <a:buClrTx/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    DYSPONOWANIA NIERUCHOMOŚCIĄ;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AKT NOTARIALNY DO WGLĄDU;</a:t>
            </a: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None/>
            </a:pP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UZGODNIENIE TRASY, ZAKRESU ROBÓT, TECHNOLOGII WYKONANIA PRZYŁĄCZA;</a:t>
            </a:r>
          </a:p>
          <a:p>
            <a:pPr>
              <a:buClrTx/>
              <a:buNone/>
            </a:pPr>
            <a:endParaRPr lang="pl-PL" sz="16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63781"/>
            <a:ext cx="1260000" cy="18367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5" descr="C:\Users\Iwona Borkowska\Downloads\12006219_538221216340098_2432972410281098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6" y="2664571"/>
            <a:ext cx="1285883" cy="1836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8" y="2664571"/>
            <a:ext cx="1285883" cy="18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9" y="2664571"/>
            <a:ext cx="1285883" cy="18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9520" y="2643184"/>
            <a:ext cx="1260000" cy="1857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3" name="Picture 5" descr="C:\Users\Iwona Borkowska\Downloads\12006219_538221216340098_243297241028109841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2643182"/>
            <a:ext cx="1260000" cy="18573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571504"/>
          </a:xfrm>
        </p:spPr>
        <p:txBody>
          <a:bodyPr>
            <a:normAutofit fontScale="90000"/>
          </a:bodyPr>
          <a:lstStyle/>
          <a:p>
            <a:r>
              <a:rPr lang="pl-PL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Zakład Wodociągów, Kanalizacji i Oczyszczalnia Ścieków „WOD-KAN” Sp. z o.o.</a:t>
            </a:r>
            <a:r>
              <a:rPr lang="pl-PL" sz="4400" dirty="0" smtClean="0">
                <a:solidFill>
                  <a:srgbClr val="0070C0"/>
                </a:solidFill>
              </a:rPr>
              <a:t/>
            </a:r>
            <a:br>
              <a:rPr lang="pl-PL" sz="4400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785796"/>
            <a:ext cx="435771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u="sng" dirty="0" smtClean="0">
                <a:latin typeface="Arial" pitchFamily="34" charset="0"/>
                <a:cs typeface="Arial" pitchFamily="34" charset="0"/>
              </a:rPr>
              <a:t>ETAP II </a:t>
            </a:r>
          </a:p>
          <a:p>
            <a:pPr algn="ctr"/>
            <a:endParaRPr lang="pl-PL" sz="10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dirty="0" smtClean="0">
                <a:latin typeface="Arial" pitchFamily="34" charset="0"/>
                <a:cs typeface="Arial" pitchFamily="34" charset="0"/>
              </a:rPr>
              <a:t>WYKONANIE</a:t>
            </a:r>
          </a:p>
          <a:p>
            <a:pPr algn="ctr"/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WYKONANIE PRZYŁĄCZA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W UZGODNIONYM WCZEŚNIEJ </a:t>
            </a:r>
          </a:p>
          <a:p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TERMINIE ORAZ WYKONANIE   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INWENTARYZACJI GEODEZYJNEJ;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SPORZĄDZENIE PROTOKÓŁU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ODBIORU PRZYŁĄCZA;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43438" y="786356"/>
            <a:ext cx="428628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u="sng" dirty="0" smtClean="0">
                <a:latin typeface="Arial" pitchFamily="34" charset="0"/>
                <a:cs typeface="Arial" pitchFamily="34" charset="0"/>
              </a:rPr>
              <a:t>ETAP II </a:t>
            </a:r>
          </a:p>
          <a:p>
            <a:pPr algn="ctr"/>
            <a:endParaRPr lang="pl-PL" sz="1000" b="1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dirty="0" smtClean="0">
                <a:latin typeface="Arial" pitchFamily="34" charset="0"/>
                <a:cs typeface="Arial" pitchFamily="34" charset="0"/>
              </a:rPr>
              <a:t>WYKONANIE</a:t>
            </a:r>
          </a:p>
          <a:p>
            <a:pPr algn="ctr"/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WYKONANIE PRZYŁĄCZA WE   </a:t>
            </a:r>
          </a:p>
          <a:p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WŁASNYM ZAKRESIE ZGODNIE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Z USTALONYMI WARUNKAMI;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ZGŁOSZENIE PRZED ZASYPANIEM </a:t>
            </a:r>
          </a:p>
          <a:p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DO ODBIORU ROBÓT ZANIKAJĄCYCH;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WYKONANIE INWENTARYZACJI  </a:t>
            </a:r>
          </a:p>
          <a:p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GEODEZYJNEJ;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DOSTARCZENIE INWENTARYZACJI  </a:t>
            </a:r>
          </a:p>
          <a:p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DO ZAKŁADU „WOD-KAN” SP. Z O.O.  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W MŁAWIE (POKÓJ NR 11);</a:t>
            </a: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SPORZĄDZENIE PROTOKÓŁU </a:t>
            </a:r>
          </a:p>
          <a:p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ODBIORU PRZYŁĄCZA;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wona Borkowska\AppData\Local\Microsoft\Windows\INetCache\Content.Outlook\OYMM78K8\P410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3"/>
            <a:ext cx="2928958" cy="1428760"/>
          </a:xfrm>
          <a:prstGeom prst="rect">
            <a:avLst/>
          </a:prstGeom>
          <a:noFill/>
        </p:spPr>
      </p:pic>
      <p:pic>
        <p:nvPicPr>
          <p:cNvPr id="3075" name="Picture 3" descr="C:\Users\Iwona Borkowska\AppData\Local\Microsoft\Windows\INetCache\Content.Outlook\OYMM78K8\20170413_11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90"/>
            <a:ext cx="150019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571504"/>
          </a:xfrm>
        </p:spPr>
        <p:txBody>
          <a:bodyPr>
            <a:normAutofit fontScale="90000"/>
          </a:bodyPr>
          <a:lstStyle/>
          <a:p>
            <a:r>
              <a:rPr lang="pl-PL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Zakład Wodociągów, Kanalizacji i Oczyszczalnia Ścieków „WOD-KAN” Sp. z o.o.</a:t>
            </a:r>
            <a:r>
              <a:rPr lang="pl-PL" sz="4400" dirty="0" smtClean="0">
                <a:solidFill>
                  <a:srgbClr val="0070C0"/>
                </a:solidFill>
              </a:rPr>
              <a:t/>
            </a:r>
            <a:br>
              <a:rPr lang="pl-PL" sz="4400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57158" y="785794"/>
            <a:ext cx="435771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u="sng" dirty="0" smtClean="0">
                <a:latin typeface="Arial" pitchFamily="34" charset="0"/>
                <a:cs typeface="Arial" pitchFamily="34" charset="0"/>
              </a:rPr>
              <a:t>ETAP III </a:t>
            </a:r>
          </a:p>
          <a:p>
            <a:pPr algn="ctr"/>
            <a:endParaRPr lang="pl-PL" sz="10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dirty="0" smtClean="0">
                <a:latin typeface="Arial" pitchFamily="34" charset="0"/>
                <a:cs typeface="Arial" pitchFamily="34" charset="0"/>
              </a:rPr>
              <a:t>ZAWARCIE UMOWY</a:t>
            </a:r>
          </a:p>
          <a:p>
            <a:pPr algn="ctr"/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ZŁOŻENIE WNIOSKU O ZAWARCIE     </a:t>
            </a:r>
          </a:p>
          <a:p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  UMOWY O DOSTARCZANIE WODY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I ODPROWADZANIE ŚCIEKÓW;</a:t>
            </a: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PODPISANIE UMOWY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1000" b="1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714876" y="784382"/>
            <a:ext cx="41434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u="sng" dirty="0" smtClean="0">
                <a:latin typeface="Arial" pitchFamily="34" charset="0"/>
                <a:cs typeface="Arial" pitchFamily="34" charset="0"/>
              </a:rPr>
              <a:t>ETAP III </a:t>
            </a:r>
          </a:p>
          <a:p>
            <a:pPr algn="ctr"/>
            <a:endParaRPr lang="pl-PL" sz="1000" b="1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dirty="0" smtClean="0">
                <a:latin typeface="Arial" pitchFamily="34" charset="0"/>
                <a:cs typeface="Arial" pitchFamily="34" charset="0"/>
              </a:rPr>
              <a:t>ZAWARCIE UMOWY</a:t>
            </a:r>
          </a:p>
          <a:p>
            <a:pPr algn="ctr"/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ZŁOŻENIE WNIOSKU O ZAWARCIE    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UMOWY O DOSTARCZANIE WODY </a:t>
            </a:r>
          </a:p>
          <a:p>
            <a:r>
              <a:rPr lang="pl-PL" sz="1600" dirty="0" smtClean="0">
                <a:latin typeface="Arial" pitchFamily="34" charset="0"/>
                <a:cs typeface="Arial" pitchFamily="34" charset="0"/>
              </a:rPr>
              <a:t>    I ODPROWADZANIE ŚCIEKÓW;</a:t>
            </a: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  <a:p>
            <a:endParaRPr lang="pl-PL" sz="1600" dirty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 PODPISANIE UMOWY</a:t>
            </a:r>
          </a:p>
          <a:p>
            <a:pPr algn="ctr"/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00307"/>
            <a:ext cx="1285884" cy="18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807711"/>
            <a:ext cx="1285884" cy="18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807711"/>
            <a:ext cx="1285884" cy="18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500307"/>
            <a:ext cx="1285884" cy="1836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41352" y="6381328"/>
            <a:ext cx="495144" cy="365125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25</a:t>
            </a:fld>
            <a:endParaRPr lang="pl-PL" sz="16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75048" y="1268760"/>
            <a:ext cx="8568952" cy="40164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Realizacja projektu:</a:t>
            </a:r>
          </a:p>
          <a:p>
            <a:pPr algn="ctr"/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JEDNOSTKA REALIZUJĄCA PROJEKT </a:t>
            </a:r>
            <a:r>
              <a:rPr lang="pl-P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JRP)</a:t>
            </a:r>
          </a:p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ul. 18 stycznia 4,    06-500 Mława</a:t>
            </a:r>
          </a:p>
          <a:p>
            <a:pPr algn="ctr"/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tel. 23 653 14 </a:t>
            </a:r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62,       e-mail</a:t>
            </a:r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  aglomeracja@mlawa.pl</a:t>
            </a:r>
          </a:p>
          <a:p>
            <a:endParaRPr lang="pl-PL" sz="11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pl-PL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Zespół </a:t>
            </a:r>
            <a:r>
              <a:rPr lang="pl-PL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realizujący projekt</a:t>
            </a:r>
            <a:r>
              <a:rPr lang="pl-PL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Anna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Miałka-Kruszewska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Pełnomocnik ds. Projektu, Kierownik JRP;       </a:t>
            </a:r>
          </a:p>
          <a:p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Krzysztof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Dubojski          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Główny specjalista ds. technicznych;</a:t>
            </a:r>
          </a:p>
          <a:p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Monika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Kociela 	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Podinspektor ds.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administracyjno-technicznych;</a:t>
            </a:r>
          </a:p>
          <a:p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l-PL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oraz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Justyna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Lewandowska   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1400" b="1" dirty="0">
                <a:latin typeface="Calibri" panose="020F0502020204030204" pitchFamily="34" charset="0"/>
                <a:cs typeface="Calibri" panose="020F0502020204030204" pitchFamily="34" charset="0"/>
              </a:rPr>
              <a:t>Inspektor ds.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finansowych;</a:t>
            </a:r>
          </a:p>
          <a:p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Piotr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Tomaszewski	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- Zamówienia </a:t>
            </a:r>
            <a:r>
              <a:rPr lang="pl-PL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publiczne.</a:t>
            </a:r>
            <a:endParaRPr lang="pl-P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Zakład Wodociągów, Kanalizacji i Oczyszczalnia Ścieków „WOD-KAN” Sp. z o.o.</a:t>
            </a:r>
            <a:r>
              <a:rPr lang="pl-PL" sz="4400" dirty="0" smtClean="0">
                <a:solidFill>
                  <a:srgbClr val="0070C0"/>
                </a:solidFill>
              </a:rPr>
              <a:t/>
            </a:r>
            <a:br>
              <a:rPr lang="pl-PL" sz="4400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85720" y="293542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Arial" pitchFamily="34" charset="0"/>
                <a:cs typeface="Arial" pitchFamily="34" charset="0"/>
              </a:rPr>
              <a:t>DZIĘKUJEMY ZA UWAGĘ</a:t>
            </a:r>
            <a:endParaRPr lang="pl-PL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294-EF8B-4E9E-A86F-70D48827F0AD}" type="slidenum">
              <a:rPr lang="pl-PL" smtClean="0"/>
              <a:pPr/>
              <a:t>27</a:t>
            </a:fld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 l="24473" t="10587" r="23416" b="4721"/>
          <a:stretch>
            <a:fillRect/>
          </a:stretch>
        </p:blipFill>
        <p:spPr bwMode="auto">
          <a:xfrm>
            <a:off x="2339752" y="886276"/>
            <a:ext cx="4701496" cy="477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760720" cy="69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52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624441"/>
            <a:ext cx="8424937" cy="3847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3538"/>
            <a:endParaRPr lang="pl-PL" sz="2400" b="1" dirty="0" smtClean="0">
              <a:latin typeface="Calibri" pitchFamily="34" charset="0"/>
            </a:endParaRPr>
          </a:p>
          <a:p>
            <a:pPr algn="ctr"/>
            <a:r>
              <a:rPr lang="pl-PL" sz="2200" b="1" dirty="0" smtClean="0">
                <a:solidFill>
                  <a:srgbClr val="090C85"/>
                </a:solidFill>
              </a:rPr>
              <a:t>Program Operacyjny Infrastruktura i Środowisko 2014-2020</a:t>
            </a:r>
          </a:p>
          <a:p>
            <a:pPr algn="ctr"/>
            <a:endParaRPr lang="pl-PL" sz="22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b="1" dirty="0" smtClean="0"/>
              <a:t>W styczniu 2016r. Miasto Mława złożyło wniosek </a:t>
            </a:r>
            <a:br>
              <a:rPr lang="pl-PL" sz="2200" b="1" dirty="0" smtClean="0"/>
            </a:br>
            <a:r>
              <a:rPr lang="pl-PL" sz="2200" b="1" dirty="0" smtClean="0"/>
              <a:t>o dofinansowanie projektu pn</a:t>
            </a:r>
            <a:r>
              <a:rPr lang="pl-PL" sz="2200" b="1" dirty="0"/>
              <a:t>. „Budowa kanalizacji sanitarnej na terenie Aglomeracji Mława”. </a:t>
            </a:r>
            <a:endParaRPr lang="pl-PL" sz="22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l-PL" sz="22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sz="2200" b="1" dirty="0"/>
              <a:t>30 czerwca  2016 r. podpisano umowę </a:t>
            </a:r>
            <a:r>
              <a:rPr lang="pl-PL" sz="2200" b="1" dirty="0" smtClean="0"/>
              <a:t>z </a:t>
            </a:r>
            <a:r>
              <a:rPr lang="pl-PL" sz="2200" b="1" dirty="0"/>
              <a:t>Narodowym Funduszem Ochrony Środowiska i Gospodarki Wodnej 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>o </a:t>
            </a:r>
            <a:r>
              <a:rPr lang="pl-PL" sz="2200" b="1" dirty="0"/>
              <a:t>dofinansowanie inwestycji. </a:t>
            </a:r>
            <a:r>
              <a:rPr lang="pl-PL" sz="2200" b="1" dirty="0" smtClean="0"/>
              <a:t> </a:t>
            </a:r>
          </a:p>
          <a:p>
            <a:endParaRPr lang="pl-PL" sz="2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441228" y="619804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388424" y="6237312"/>
            <a:ext cx="480592" cy="463749"/>
          </a:xfrm>
        </p:spPr>
        <p:txBody>
          <a:bodyPr/>
          <a:lstStyle/>
          <a:p>
            <a:fld id="{6AF1F294-EF8B-4E9E-A86F-70D48827F0AD}" type="slidenum">
              <a:rPr lang="pl-PL" sz="1400" b="1" smtClean="0"/>
              <a:pPr/>
              <a:t>3</a:t>
            </a:fld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4219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480592" cy="463749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4</a:t>
            </a:fld>
            <a:endParaRPr lang="pl-PL" sz="16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65414" y="2063585"/>
            <a:ext cx="8352928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Planowany koszt realizacji </a:t>
            </a:r>
            <a:r>
              <a:rPr lang="pl-PL" sz="2400" b="1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inwestycji	- </a:t>
            </a:r>
            <a:r>
              <a:rPr lang="pl-PL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27 211 950,14zł.</a:t>
            </a:r>
          </a:p>
          <a:p>
            <a:r>
              <a:rPr lang="pl-PL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w tym pozyskane dofinansowanie  	- </a:t>
            </a:r>
            <a:r>
              <a:rPr lang="pl-PL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14 208 180,25zł.</a:t>
            </a:r>
          </a:p>
          <a:p>
            <a:pPr>
              <a:buFont typeface="Arial" pitchFamily="34" charset="0"/>
              <a:buChar char="•"/>
            </a:pPr>
            <a:endParaRPr lang="pl-PL" sz="2400" b="1" dirty="0">
              <a:solidFill>
                <a:prstClr val="black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r>
              <a:rPr lang="pl-PL" sz="3200" b="1" dirty="0" smtClean="0">
                <a:solidFill>
                  <a:prstClr val="black"/>
                </a:solidFill>
                <a:latin typeface="Calibri" pitchFamily="34" charset="0"/>
                <a:cs typeface="Calibri" panose="020F0502020204030204" pitchFamily="34" charset="0"/>
              </a:rPr>
              <a:t>W ramach projektu: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prstClr val="black"/>
                </a:solidFill>
                <a:latin typeface="Calibri" pitchFamily="34" charset="0"/>
                <a:cs typeface="Calibri" panose="020F0502020204030204" pitchFamily="34" charset="0"/>
              </a:rPr>
              <a:t>z</a:t>
            </a:r>
            <a:r>
              <a:rPr lang="pl-PL" sz="2400" b="1" dirty="0" smtClean="0">
                <a:solidFill>
                  <a:prstClr val="black"/>
                </a:solidFill>
                <a:latin typeface="Calibri" pitchFamily="34" charset="0"/>
                <a:cs typeface="Calibri" panose="020F0502020204030204" pitchFamily="34" charset="0"/>
              </a:rPr>
              <a:t>ostanie wybudowane prawie 20 km sieci kanalizacji sanitarnej z przykanalikami oraz czterema przepompowniami ścieków;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prstClr val="black"/>
                </a:solidFill>
                <a:latin typeface="Calibri" pitchFamily="34" charset="0"/>
                <a:cs typeface="Calibri" panose="020F0502020204030204" pitchFamily="34" charset="0"/>
              </a:rPr>
              <a:t>do </a:t>
            </a:r>
            <a:r>
              <a:rPr lang="pl-PL" sz="2400" b="1" dirty="0">
                <a:solidFill>
                  <a:prstClr val="black"/>
                </a:solidFill>
                <a:latin typeface="Calibri" pitchFamily="34" charset="0"/>
                <a:cs typeface="Calibri" panose="020F0502020204030204" pitchFamily="34" charset="0"/>
              </a:rPr>
              <a:t>nowo wybudowanej </a:t>
            </a:r>
            <a:r>
              <a:rPr lang="pl-PL" sz="2400" b="1" dirty="0" smtClean="0">
                <a:solidFill>
                  <a:prstClr val="black"/>
                </a:solidFill>
                <a:latin typeface="Calibri" pitchFamily="34" charset="0"/>
                <a:cs typeface="Calibri" panose="020F0502020204030204" pitchFamily="34" charset="0"/>
              </a:rPr>
              <a:t>sieci</a:t>
            </a:r>
            <a:r>
              <a:rPr lang="pl-PL" sz="2400" b="1" dirty="0">
                <a:solidFill>
                  <a:prstClr val="black"/>
                </a:solidFill>
                <a:latin typeface="Calibri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smtClean="0">
                <a:solidFill>
                  <a:prstClr val="black"/>
                </a:solidFill>
                <a:latin typeface="Calibri" pitchFamily="34" charset="0"/>
                <a:cs typeface="Calibri" panose="020F0502020204030204" pitchFamily="34" charset="0"/>
              </a:rPr>
              <a:t> kanalizacji sanitarnej zostanie przyłączonych ok. 2,5 tyś. mieszkańców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397467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Realizacji projektu : 2014-2018</a:t>
            </a:r>
          </a:p>
        </p:txBody>
      </p:sp>
    </p:spTree>
    <p:extLst>
      <p:ext uri="{BB962C8B-B14F-4D97-AF65-F5344CB8AC3E}">
        <p14:creationId xmlns:p14="http://schemas.microsoft.com/office/powerpoint/2010/main" val="22834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9552" y="1163935"/>
            <a:ext cx="8208912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63538"/>
            <a:endParaRPr lang="pl-PL" sz="400" b="1" dirty="0" smtClean="0">
              <a:latin typeface="Calibri" pitchFamily="34" charset="0"/>
            </a:endParaRPr>
          </a:p>
          <a:p>
            <a:pPr indent="363538"/>
            <a:r>
              <a:rPr lang="pl-PL" sz="3200" b="1" dirty="0" smtClean="0">
                <a:solidFill>
                  <a:srgbClr val="002060"/>
                </a:solidFill>
                <a:latin typeface="Calibri" pitchFamily="34" charset="0"/>
              </a:rPr>
              <a:t>CEL PROJEKTU: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 smtClean="0">
                <a:latin typeface="Calibri" pitchFamily="34" charset="0"/>
              </a:rPr>
              <a:t>zapewnienie skutecznego i efektywnego systemu zbierania</a:t>
            </a:r>
            <a:br>
              <a:rPr lang="pl-PL" sz="2400" b="1" dirty="0" smtClean="0">
                <a:latin typeface="Calibri" pitchFamily="34" charset="0"/>
              </a:rPr>
            </a:br>
            <a:r>
              <a:rPr lang="pl-PL" sz="2400" b="1" dirty="0" smtClean="0">
                <a:latin typeface="Calibri" pitchFamily="34" charset="0"/>
              </a:rPr>
              <a:t> i oczyszczania ścieków z terenów miasta, </a:t>
            </a:r>
            <a:br>
              <a:rPr lang="pl-PL" sz="2400" b="1" dirty="0" smtClean="0">
                <a:latin typeface="Calibri" pitchFamily="34" charset="0"/>
              </a:rPr>
            </a:br>
            <a:r>
              <a:rPr lang="pl-PL" sz="2400" b="1" dirty="0" smtClean="0">
                <a:latin typeface="Calibri" pitchFamily="34" charset="0"/>
              </a:rPr>
              <a:t>które do tej pory nie zostały wyposażone w KS;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1000" b="1" dirty="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 smtClean="0">
                <a:latin typeface="Calibri" pitchFamily="34" charset="0"/>
              </a:rPr>
              <a:t>ochrona </a:t>
            </a:r>
            <a:r>
              <a:rPr lang="pl-PL" sz="2400" b="1" dirty="0">
                <a:latin typeface="Calibri" pitchFamily="34" charset="0"/>
              </a:rPr>
              <a:t>i </a:t>
            </a:r>
            <a:r>
              <a:rPr lang="pl-PL" sz="2400" b="1" dirty="0" smtClean="0">
                <a:latin typeface="Calibri" pitchFamily="34" charset="0"/>
              </a:rPr>
              <a:t>poprawa </a:t>
            </a:r>
            <a:r>
              <a:rPr lang="pl-PL" sz="2400" b="1" dirty="0">
                <a:latin typeface="Calibri" pitchFamily="34" charset="0"/>
              </a:rPr>
              <a:t>stanu czystości wód podziemnych </a:t>
            </a:r>
            <a:r>
              <a:rPr lang="pl-PL" sz="2400" b="1" dirty="0" smtClean="0">
                <a:latin typeface="Calibri" pitchFamily="34" charset="0"/>
              </a:rPr>
              <a:t/>
            </a:r>
            <a:br>
              <a:rPr lang="pl-PL" sz="2400" b="1" dirty="0" smtClean="0">
                <a:latin typeface="Calibri" pitchFamily="34" charset="0"/>
              </a:rPr>
            </a:br>
            <a:r>
              <a:rPr lang="pl-PL" sz="2400" b="1" dirty="0" smtClean="0">
                <a:latin typeface="Calibri" pitchFamily="34" charset="0"/>
              </a:rPr>
              <a:t>i powierzchniowych;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1000" b="1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>
                <a:latin typeface="Calibri" pitchFamily="34" charset="0"/>
              </a:rPr>
              <a:t>osiągnięcie europejskich standardów i </a:t>
            </a:r>
            <a:r>
              <a:rPr lang="pl-PL" sz="2400" b="1" dirty="0" smtClean="0">
                <a:latin typeface="Calibri" pitchFamily="34" charset="0"/>
              </a:rPr>
              <a:t>podniesienie poziomu skanalizowania miasta do ok. 96 %;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l-PL" sz="1000" b="1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 smtClean="0">
                <a:latin typeface="Calibri" pitchFamily="34" charset="0"/>
              </a:rPr>
              <a:t>poprawa środowiska naturalnego;</a:t>
            </a:r>
          </a:p>
          <a:p>
            <a:r>
              <a:rPr lang="pl-PL" sz="2400" b="1" dirty="0" smtClean="0">
                <a:latin typeface="Calibri" pitchFamily="34" charset="0"/>
              </a:rPr>
              <a:t> </a:t>
            </a:r>
            <a:endParaRPr lang="pl-PL" sz="1000" b="1" dirty="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>
                <a:latin typeface="Calibri" pitchFamily="34" charset="0"/>
              </a:rPr>
              <a:t>poprawa </a:t>
            </a:r>
            <a:r>
              <a:rPr lang="pl-PL" sz="2400" b="1" dirty="0" smtClean="0">
                <a:latin typeface="Calibri" pitchFamily="34" charset="0"/>
              </a:rPr>
              <a:t>jakości życia mieszkańców naszego miasta.</a:t>
            </a:r>
            <a:endParaRPr lang="pl-PL" sz="2400" b="1" dirty="0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635462" y="6345158"/>
            <a:ext cx="365760" cy="365125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5</a:t>
            </a:fld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4642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/>
          <p:nvPr/>
        </p:nvPicPr>
        <p:blipFill rotWithShape="1">
          <a:blip r:embed="rId3" cstate="print"/>
          <a:srcRect l="31088" t="21529" r="27702" b="6359"/>
          <a:stretch/>
        </p:blipFill>
        <p:spPr bwMode="auto">
          <a:xfrm>
            <a:off x="2383159" y="1246694"/>
            <a:ext cx="6725345" cy="5350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az 3" descr="F:\WR\@Zadania 2016\Aglomeracja budowa\Promocja\Logotyp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5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28180" y="6237312"/>
            <a:ext cx="484852" cy="535757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6</a:t>
            </a:fld>
            <a:endParaRPr lang="pl-PL" sz="1600" b="1" dirty="0"/>
          </a:p>
        </p:txBody>
      </p:sp>
      <p:sp>
        <p:nvSpPr>
          <p:cNvPr id="2" name="Prostokąt 1"/>
          <p:cNvSpPr/>
          <p:nvPr/>
        </p:nvSpPr>
        <p:spPr>
          <a:xfrm>
            <a:off x="222546" y="1366892"/>
            <a:ext cx="298130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Aglomerację</a:t>
            </a: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podzielono </a:t>
            </a: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 </a:t>
            </a:r>
            <a:r>
              <a:rPr lang="pl-PL" sz="2000" b="1" spc="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 </a:t>
            </a:r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obszarów:</a:t>
            </a:r>
          </a:p>
          <a:p>
            <a:endParaRPr lang="pl-PL" sz="1400" b="1" spc="3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Długość </a:t>
            </a:r>
            <a:br>
              <a:rPr lang="pl-PL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pl-PL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nowobudowanej </a:t>
            </a:r>
            <a:r>
              <a:rPr lang="pl-PL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sieci </a:t>
            </a:r>
            <a:r>
              <a:rPr lang="pl-PL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pl-PL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</a:br>
            <a:r>
              <a:rPr lang="pl-PL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z przykanalikami: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A1- 3,1 km,</a:t>
            </a: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A2- 2,2 km,</a:t>
            </a:r>
            <a:endParaRPr lang="pl-PL" sz="20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A3- 1,0 km,</a:t>
            </a:r>
            <a:endParaRPr lang="pl-PL" sz="20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A4- 0,4 km,</a:t>
            </a:r>
            <a:endParaRPr lang="pl-PL" sz="20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A5- 2,5 km,</a:t>
            </a:r>
            <a:endParaRPr lang="pl-PL" sz="20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A6- 3.8 km,</a:t>
            </a:r>
            <a:endParaRPr lang="pl-PL" sz="20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A7- 1,0 km,</a:t>
            </a:r>
            <a:endParaRPr lang="pl-PL" sz="20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A8- </a:t>
            </a:r>
            <a:r>
              <a:rPr lang="pl-PL" sz="2000" b="1" u="sng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5,7 km</a:t>
            </a:r>
            <a:endParaRPr lang="pl-PL" sz="20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0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19,7 km</a:t>
            </a:r>
            <a:endParaRPr lang="pl-PL" sz="2000" b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pl-PL" sz="2400" b="1" spc="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pl-PL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6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32439" y="6237312"/>
            <a:ext cx="480593" cy="477700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7</a:t>
            </a:fld>
            <a:endParaRPr lang="pl-PL" sz="1600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6316" y="1278611"/>
            <a:ext cx="8306123" cy="50167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u="sng" dirty="0" smtClean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Obszary obejmują następujące ulice</a:t>
            </a:r>
            <a:r>
              <a:rPr lang="pl-PL" sz="2000" b="1" u="sng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: </a:t>
            </a:r>
            <a:endParaRPr lang="pl-PL" sz="2000" b="1" u="sng" dirty="0" smtClean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lvl="0" fontAlgn="base">
              <a:spcBef>
                <a:spcPts val="600"/>
              </a:spcBef>
              <a:spcAft>
                <a:spcPct val="0"/>
              </a:spcAft>
            </a:pPr>
            <a:r>
              <a:rPr lang="pl-PL" sz="20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A1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: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Olesin, Ogrodową, Olszynową, Kruczą, Sadową i Zabrody,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A2: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Żabieniec, Okólną, Nowowiejską, Piaskową (cz.),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A3: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Wiśniową, Malinową, Poziomkową i Piaskową (cz.),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A4: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Łąkową, Spokojną, Karcza</a:t>
            </a:r>
            <a:r>
              <a:rPr lang="pl-PL" sz="20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A5:</a:t>
            </a:r>
            <a:r>
              <a:rPr lang="pl-PL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pl-PL" sz="20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Grota Roweckiego, Pogorzelskiego, Cichą, Szwejkowskiego, Anyszki, Leszczyńskiego i </a:t>
            </a:r>
            <a:r>
              <a:rPr lang="pl-PL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Kościuszki,</a:t>
            </a:r>
            <a:endParaRPr lang="pl-PL" sz="2000" dirty="0">
              <a:solidFill>
                <a:prstClr val="black"/>
              </a:solidFill>
              <a:latin typeface="Calibri" panose="020F0502020204030204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sz="20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A6: </a:t>
            </a:r>
            <a:r>
              <a:rPr lang="pl-PL" sz="20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Brukową, Kościelną, Krajewskiego, Mickiewicza, Przyrynek, Rynkową, Kapliczną, Al. Piłsudskiego (część), Bracką i </a:t>
            </a:r>
            <a:r>
              <a:rPr lang="pl-PL" sz="20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Graniczną</a:t>
            </a:r>
            <a:r>
              <a:rPr lang="pl-PL" sz="20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  <a:endParaRPr lang="pl-PL" sz="2000" b="1" dirty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sz="2000" b="1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A7: </a:t>
            </a:r>
            <a:r>
              <a:rPr lang="pl-PL" sz="2000" dirty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Jasną, Nową i </a:t>
            </a:r>
            <a:r>
              <a:rPr lang="pl-PL" sz="2000" dirty="0" smtClean="0">
                <a:latin typeface="Calibri" pitchFamily="34" charset="0"/>
                <a:ea typeface="Times New Roman" pitchFamily="18" charset="0"/>
                <a:cs typeface="Calibri" panose="020F0502020204030204" pitchFamily="34" charset="0"/>
              </a:rPr>
              <a:t>Napoleońską,</a:t>
            </a:r>
            <a:endParaRPr lang="pl-PL" sz="2000" b="1" dirty="0">
              <a:latin typeface="Calibri" pitchFamily="34" charset="0"/>
              <a:ea typeface="Calibri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pl-PL" sz="2000" b="1" dirty="0" smtClean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A8: </a:t>
            </a:r>
            <a:r>
              <a:rPr lang="pl-PL" sz="2000" dirty="0">
                <a:latin typeface="Calibri" pitchFamily="34" charset="0"/>
                <a:ea typeface="Calibri" pitchFamily="34" charset="0"/>
                <a:cs typeface="Calibri" panose="020F0502020204030204" pitchFamily="34" charset="0"/>
              </a:rPr>
              <a:t>Akacjową, 20 Dywizji Piechoty WP, Biskupa Leona Wetmańskiego, Kazimierza Pużaka, Górną, Majora Grudkowskiego, Ojca Bernarda Kryszkiewicza, Tadeusza Jasińskiego, Wiktora Altera, Ciechanowską, Podgórną, Ostaszewskiego oraz Cmentarną. </a:t>
            </a:r>
            <a:endParaRPr lang="pl-PL" sz="2000" dirty="0">
              <a:latin typeface="Calibri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388424" y="6111448"/>
            <a:ext cx="715820" cy="70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483896" y="6304235"/>
            <a:ext cx="480592" cy="365125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8</a:t>
            </a:fld>
            <a:endParaRPr lang="pl-PL" sz="1600" b="1" dirty="0"/>
          </a:p>
        </p:txBody>
      </p:sp>
      <p:sp>
        <p:nvSpPr>
          <p:cNvPr id="2" name="Prostokąt 1"/>
          <p:cNvSpPr/>
          <p:nvPr/>
        </p:nvSpPr>
        <p:spPr>
          <a:xfrm>
            <a:off x="300064" y="1449070"/>
            <a:ext cx="8712968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DLACZEGO WARTO PODŁĄCZYĆ SIĘ DO KANALIZACJI SANITARNEJ </a:t>
            </a:r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Podłączając nieruchomość do kanalizacji sanitarnej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rozwiązuje się problem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wywozu nieczystości płynnych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szamba. </a:t>
            </a:r>
            <a:endParaRPr lang="pl-P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Obniżenie kosztów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odprowadzania ścieków. Obecnie odprowadzenie 1m</a:t>
            </a:r>
            <a:r>
              <a:rPr lang="pl-PL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ścieków do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kanalizacji sanitarnej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kosztuje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6,11 zł brutto, natomiast wywóz 1 m</a:t>
            </a:r>
            <a:r>
              <a:rPr lang="pl-PL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nieczystości płynnych wozem asenizacyjnym to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koszt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powyżej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zł za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pl-PL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brutto.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endParaRPr lang="pl-PL" sz="2800" b="1" dirty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:\WR\@Zadania 2016\Aglomeracja budowa\Promocja\Logotyp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08" y="67068"/>
            <a:ext cx="5760720" cy="69763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0" y="764704"/>
            <a:ext cx="9144000" cy="338554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16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„Budowa kanalizacji sanitarnej na terenie Aglomeracji Mława”</a:t>
            </a:r>
            <a:endParaRPr lang="pl-PL" sz="16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-27384"/>
            <a:ext cx="9162296" cy="107722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-25204" y="6669940"/>
            <a:ext cx="9144000" cy="215444"/>
          </a:xfrm>
          <a:prstGeom prst="rect">
            <a:avLst/>
          </a:prstGeom>
          <a:gradFill>
            <a:gsLst>
              <a:gs pos="0">
                <a:srgbClr val="0000CC"/>
              </a:gs>
              <a:gs pos="75000">
                <a:schemeClr val="bg1"/>
              </a:gs>
            </a:gsLst>
            <a:lin ang="6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r"/>
            <a:r>
              <a:rPr lang="pl-PL" sz="800" b="1" dirty="0" smtClean="0">
                <a:solidFill>
                  <a:schemeClr val="bg1"/>
                </a:solidFill>
                <a:latin typeface="Bell MT" pitchFamily="18" charset="0"/>
              </a:rPr>
              <a:t>.</a:t>
            </a:r>
            <a:endParaRPr lang="pl-PL" sz="800" b="1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4" cstate="print"/>
          <a:srcRect l="24473" t="10587" r="23416" b="4721"/>
          <a:stretch>
            <a:fillRect/>
          </a:stretch>
        </p:blipFill>
        <p:spPr bwMode="auto">
          <a:xfrm>
            <a:off x="8532440" y="6237312"/>
            <a:ext cx="571804" cy="58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80592" cy="391741"/>
          </a:xfrm>
        </p:spPr>
        <p:txBody>
          <a:bodyPr/>
          <a:lstStyle/>
          <a:p>
            <a:fld id="{6AF1F294-EF8B-4E9E-A86F-70D48827F0AD}" type="slidenum">
              <a:rPr lang="pl-PL" sz="1600" b="1" smtClean="0"/>
              <a:pPr/>
              <a:t>9</a:t>
            </a:fld>
            <a:endParaRPr lang="pl-PL" sz="1600" b="1" dirty="0"/>
          </a:p>
        </p:txBody>
      </p:sp>
      <p:sp>
        <p:nvSpPr>
          <p:cNvPr id="2" name="Prostokąt 1"/>
          <p:cNvSpPr/>
          <p:nvPr/>
        </p:nvSpPr>
        <p:spPr>
          <a:xfrm>
            <a:off x="326709" y="1484903"/>
            <a:ext cx="8712968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DLACZEGO WARTO PODŁĄCZYĆ SIĘ DO KANALIZACJI SANITARNEJ </a:t>
            </a:r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Włączając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nieruchomość do sieci kanalizacyjnej 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chroni się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środowisko naturalne. </a:t>
            </a:r>
            <a:endParaRPr lang="pl-P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Nieszczelne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szambo powoduje infiltrację zanieczyszczeń do gleby, wód gruntowych i rzek. </a:t>
            </a:r>
            <a:endParaRPr lang="pl-PL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powstają również przykre zapachy występujące przy opróżnianiu szamba wozem asenizacyjnym.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endParaRPr lang="pl-PL" sz="2800" b="1" dirty="0">
              <a:latin typeface="Calibri" pitchFamily="34" charset="0"/>
              <a:ea typeface="Times New Roman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680</TotalTime>
  <Words>1062</Words>
  <Application>Microsoft Office PowerPoint</Application>
  <PresentationFormat>Pokaz na ekranie (4:3)</PresentationFormat>
  <Paragraphs>323</Paragraphs>
  <Slides>27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8" baseType="lpstr">
      <vt:lpstr>Arial</vt:lpstr>
      <vt:lpstr>Bell MT</vt:lpstr>
      <vt:lpstr>Calibri</vt:lpstr>
      <vt:lpstr>Cambria</vt:lpstr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BUDOWA KANALIZACJI SANITARNEJ  NA TERENIE AGLOMERACJI MŁAWA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Zakład Wodociągów, Kanalizacji i Oczyszczalnia Ścieków „WOD-KAN” Sp. z o.o. </vt:lpstr>
      <vt:lpstr>Zakład Wodociągów, Kanalizacji i Oczyszczalnia Ścieków „WOD-KAN” Sp. z o.o. </vt:lpstr>
      <vt:lpstr>Zakład Wodociągów, Kanalizacji i Oczyszczalnia Ścieków „WOD-KAN” Sp. z o.o. </vt:lpstr>
      <vt:lpstr>Zakład Wodociągów, Kanalizacji i Oczyszczalnia Ścieków „WOD-KAN” Sp. z o.o. </vt:lpstr>
      <vt:lpstr>Prezentacja programu PowerPoint</vt:lpstr>
      <vt:lpstr>Zakład Wodociągów, Kanalizacji i Oczyszczalnia Ścieków „WOD-KAN” Sp. z o.o.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BUDOWA KANALIZACJI SANITARNEJ  NA TERENIE AGLOMERACJI MŁAWA</dc:title>
  <dc:creator>Iwona Borkowska</dc:creator>
  <cp:lastModifiedBy>Anna Miałka</cp:lastModifiedBy>
  <cp:revision>73</cp:revision>
  <cp:lastPrinted>2017-11-23T13:32:36Z</cp:lastPrinted>
  <dcterms:created xsi:type="dcterms:W3CDTF">2017-11-21T08:09:53Z</dcterms:created>
  <dcterms:modified xsi:type="dcterms:W3CDTF">2017-11-28T07:51:49Z</dcterms:modified>
</cp:coreProperties>
</file>